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91"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Montserrat" pitchFamily="2" charset="77"/>
      <p:regular r:id="rId38"/>
      <p:bold r:id="rId39"/>
      <p:italic r:id="rId40"/>
      <p:boldItalic r:id="rId41"/>
    </p:embeddedFont>
    <p:embeddedFont>
      <p:font typeface="Montserrat Black" pitchFamily="2" charset="77"/>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g3po54F6xN2c2+/0kgMNUtMbkDg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utvi Ajay Shah"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F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6"/>
  </p:normalViewPr>
  <p:slideViewPr>
    <p:cSldViewPr snapToGrid="0">
      <p:cViewPr>
        <p:scale>
          <a:sx n="55" d="100"/>
          <a:sy n="55" d="100"/>
        </p:scale>
        <p:origin x="520" y="7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330" name="Google Shape;330;p1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331" name="Google Shape;331;p1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Column Dropping</a:t>
            </a:r>
            <a:endParaRPr/>
          </a:p>
          <a:p>
            <a:pPr marL="0" lvl="0" indent="0" algn="l" rtl="0">
              <a:spcBef>
                <a:spcPts val="0"/>
              </a:spcBef>
              <a:spcAft>
                <a:spcPts val="0"/>
              </a:spcAft>
              <a:buNone/>
            </a:pPr>
            <a:r>
              <a:rPr lang="en-US"/>
              <a:t>Removed metadata columns like ‘Respondent_Serial’ and ‘yyyymmdd’, and about 40 columns in the end which are not in the survey questions.</a:t>
            </a:r>
            <a:endParaRPr/>
          </a:p>
          <a:p>
            <a:pPr marL="0" lvl="0" indent="0" algn="l" rtl="0">
              <a:spcBef>
                <a:spcPts val="0"/>
              </a:spcBef>
              <a:spcAft>
                <a:spcPts val="0"/>
              </a:spcAft>
              <a:buNone/>
            </a:pPr>
            <a:endParaRPr/>
          </a:p>
          <a:p>
            <a:pPr marL="0" lvl="0" indent="0" algn="l" rtl="0">
              <a:spcBef>
                <a:spcPts val="0"/>
              </a:spcBef>
              <a:spcAft>
                <a:spcPts val="0"/>
              </a:spcAft>
              <a:buNone/>
            </a:pPr>
            <a:r>
              <a:rPr lang="en-US"/>
              <a:t>Reversing Likert and Order</a:t>
            </a:r>
            <a:endParaRPr/>
          </a:p>
          <a:p>
            <a:pPr marL="0" lvl="0" indent="0" algn="l" rtl="0">
              <a:spcBef>
                <a:spcPts val="0"/>
              </a:spcBef>
              <a:spcAft>
                <a:spcPts val="0"/>
              </a:spcAft>
              <a:buNone/>
            </a:pPr>
            <a:r>
              <a:rPr lang="en-US"/>
              <a:t>Q. A1 &amp; A3 had associated columns: 'A1Order' and 'A3Order', which determines if  the survey is in normal or reversed order. Changed the order to a consistent scale and removed the Order columns</a:t>
            </a:r>
            <a:endParaRPr/>
          </a:p>
        </p:txBody>
      </p:sp>
      <p:sp>
        <p:nvSpPr>
          <p:cNvPr id="333" name="Google Shape;333;p1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334" name="Google Shape;334;p1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1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1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2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2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2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2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2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2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p2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3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538" name="Google Shape;538;p3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539" name="Google Shape;539;p3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 name="Google Shape;540;p3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After the successful adoption of segmentation modeling and the creation of cluster personas, AB InBev stands at the forefront of strategic marketing and consumer targeting. However, the journey ahead may pose some potential challenges. Firstly, implementation costs could become a significant factor, as the integration of sophisticated modeling techniques and persona clusters may demand financial resources. Careful financial planning and resource allocation will be crucial to navigate this hurdle effectively. Secondly, market response is very unpredictable, and despite advanced segmentation, consumer behavior may not always align with projections. Adapting quickly to dynamic market shifts and continuously refining strategies based on real-time feedback will be essential. Lastly, the competitive landscape remains dynamic, with rivals constantly evolving their approaches. AB InBev must stay vigilant, continuously innovate, and differentiate its offerings to maintain a competitive edge in the ever-changing market. Successfully overcoming these challenges will solidify AB InBev's position as an industry leader in leveraging segmentation and persona strategies.</a:t>
            </a:r>
            <a:endParaRPr/>
          </a:p>
        </p:txBody>
      </p:sp>
      <p:sp>
        <p:nvSpPr>
          <p:cNvPr id="541" name="Google Shape;541;p3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542" name="Google Shape;542;p3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4: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588" name="Google Shape;588;p34: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589" name="Google Shape;589;p34: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3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Thank you, Chris and everyone else, for patiently listening to our presentation. We will be happy to take questions, if any.</a:t>
            </a:r>
            <a:endParaRPr/>
          </a:p>
        </p:txBody>
      </p:sp>
      <p:sp>
        <p:nvSpPr>
          <p:cNvPr id="591" name="Google Shape;591;p34: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592" name="Google Shape;592;p34: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ec99f21109_2_0: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1ec99f21109_2_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ec99f21109_2_10: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1ec99f21109_2_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ec99f21109_2_49: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1ec99f21109_2_4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ec99f21109_2_20: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ec99f21109_2_2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ec99f21109_2_31: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1ec99f21109_2_3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ec99f21109_2_40: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1ec99f21109_2_4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4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4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4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4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4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4"/>
          <p:cNvSpPr>
            <a:spLocks noGrp="1"/>
          </p:cNvSpPr>
          <p:nvPr>
            <p:ph type="pic" idx="2"/>
          </p:nvPr>
        </p:nvSpPr>
        <p:spPr>
          <a:xfrm>
            <a:off x="1792288" y="612775"/>
            <a:ext cx="5486400" cy="4114800"/>
          </a:xfrm>
          <a:prstGeom prst="rect">
            <a:avLst/>
          </a:prstGeom>
          <a:noFill/>
          <a:ln>
            <a:noFill/>
          </a:ln>
        </p:spPr>
      </p:sp>
      <p:sp>
        <p:nvSpPr>
          <p:cNvPr id="68" name="Google Shape;68;p4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762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8999"/>
            </a:blip>
            <a:stretch>
              <a:fillRect l="-35803" r="-35802"/>
            </a:stretch>
          </a:blipFill>
          <a:ln>
            <a:noFill/>
          </a:ln>
        </p:spPr>
      </p:sp>
      <p:sp>
        <p:nvSpPr>
          <p:cNvPr id="89" name="Google Shape;89;p1" descr="Orange Blur Circle Illustration"/>
          <p:cNvSpPr/>
          <p:nvPr/>
        </p:nvSpPr>
        <p:spPr>
          <a:xfrm>
            <a:off x="-3256526" y="-3284499"/>
            <a:ext cx="7156830" cy="7156830"/>
          </a:xfrm>
          <a:custGeom>
            <a:avLst/>
            <a:gdLst/>
            <a:ahLst/>
            <a:cxnLst/>
            <a:rect l="l" t="t" r="r" b="b"/>
            <a:pathLst>
              <a:path w="7156830" h="7156830" extrusionOk="0">
                <a:moveTo>
                  <a:pt x="0" y="0"/>
                </a:moveTo>
                <a:lnTo>
                  <a:pt x="7156830" y="0"/>
                </a:lnTo>
                <a:lnTo>
                  <a:pt x="7156830" y="7156830"/>
                </a:lnTo>
                <a:lnTo>
                  <a:pt x="0" y="7156830"/>
                </a:lnTo>
                <a:lnTo>
                  <a:pt x="0" y="0"/>
                </a:lnTo>
                <a:close/>
              </a:path>
            </a:pathLst>
          </a:custGeom>
          <a:blipFill rotWithShape="1">
            <a:blip r:embed="rId4">
              <a:alphaModFix amt="69000"/>
            </a:blip>
            <a:stretch>
              <a:fillRect/>
            </a:stretch>
          </a:blipFill>
          <a:ln>
            <a:noFill/>
          </a:ln>
        </p:spPr>
      </p:sp>
      <p:sp>
        <p:nvSpPr>
          <p:cNvPr id="90" name="Google Shape;90;p1" descr="Orange Blur Circle Illustration"/>
          <p:cNvSpPr/>
          <p:nvPr/>
        </p:nvSpPr>
        <p:spPr>
          <a:xfrm>
            <a:off x="14027118" y="-5131412"/>
            <a:ext cx="9581636" cy="9581636"/>
          </a:xfrm>
          <a:custGeom>
            <a:avLst/>
            <a:gdLst/>
            <a:ahLst/>
            <a:cxnLst/>
            <a:rect l="l" t="t" r="r" b="b"/>
            <a:pathLst>
              <a:path w="9581636" h="9581636" extrusionOk="0">
                <a:moveTo>
                  <a:pt x="0" y="0"/>
                </a:moveTo>
                <a:lnTo>
                  <a:pt x="9581636" y="0"/>
                </a:lnTo>
                <a:lnTo>
                  <a:pt x="9581636" y="9581637"/>
                </a:lnTo>
                <a:lnTo>
                  <a:pt x="0" y="9581637"/>
                </a:lnTo>
                <a:lnTo>
                  <a:pt x="0" y="0"/>
                </a:lnTo>
                <a:close/>
              </a:path>
            </a:pathLst>
          </a:custGeom>
          <a:blipFill rotWithShape="1">
            <a:blip r:embed="rId4">
              <a:alphaModFix amt="69000"/>
            </a:blip>
            <a:stretch>
              <a:fillRect/>
            </a:stretch>
          </a:blipFill>
          <a:ln>
            <a:noFill/>
          </a:ln>
        </p:spPr>
      </p:sp>
      <p:sp>
        <p:nvSpPr>
          <p:cNvPr id="92" name="Google Shape;92;p1"/>
          <p:cNvSpPr txBox="1"/>
          <p:nvPr/>
        </p:nvSpPr>
        <p:spPr>
          <a:xfrm>
            <a:off x="1412808" y="3459178"/>
            <a:ext cx="11891342" cy="3042351"/>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0805" b="1" i="0" u="none" strike="noStrike" cap="none">
                <a:solidFill>
                  <a:srgbClr val="351D07"/>
                </a:solidFill>
                <a:latin typeface="Montserrat"/>
                <a:ea typeface="Montserrat"/>
                <a:cs typeface="Montserrat"/>
                <a:sym typeface="Montserrat"/>
              </a:rPr>
              <a:t>MARKET SEGMENTATION</a:t>
            </a:r>
            <a:endParaRPr/>
          </a:p>
          <a:p>
            <a:pPr marL="0" marR="0" lvl="0" indent="0" algn="l" rtl="0">
              <a:lnSpc>
                <a:spcPct val="109995"/>
              </a:lnSpc>
              <a:spcBef>
                <a:spcPts val="0"/>
              </a:spcBef>
              <a:spcAft>
                <a:spcPts val="0"/>
              </a:spcAft>
              <a:buNone/>
            </a:pPr>
            <a:endParaRPr sz="10805" b="1" i="0" u="none" strike="noStrike" cap="none">
              <a:solidFill>
                <a:srgbClr val="351D07"/>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8999"/>
            </a:blip>
            <a:stretch>
              <a:fillRect l="-35803" r="-35802"/>
            </a:stretch>
          </a:blipFill>
          <a:ln>
            <a:noFill/>
          </a:ln>
        </p:spPr>
      </p:sp>
      <p:sp>
        <p:nvSpPr>
          <p:cNvPr id="278" name="Google Shape;278;p6" descr="Orange Blur Circle Illustration"/>
          <p:cNvSpPr/>
          <p:nvPr/>
        </p:nvSpPr>
        <p:spPr>
          <a:xfrm>
            <a:off x="-3256526" y="-3284499"/>
            <a:ext cx="7156830" cy="7156830"/>
          </a:xfrm>
          <a:custGeom>
            <a:avLst/>
            <a:gdLst/>
            <a:ahLst/>
            <a:cxnLst/>
            <a:rect l="l" t="t" r="r" b="b"/>
            <a:pathLst>
              <a:path w="7156830" h="7156830" extrusionOk="0">
                <a:moveTo>
                  <a:pt x="0" y="0"/>
                </a:moveTo>
                <a:lnTo>
                  <a:pt x="7156830" y="0"/>
                </a:lnTo>
                <a:lnTo>
                  <a:pt x="7156830" y="7156830"/>
                </a:lnTo>
                <a:lnTo>
                  <a:pt x="0" y="7156830"/>
                </a:lnTo>
                <a:lnTo>
                  <a:pt x="0" y="0"/>
                </a:lnTo>
                <a:close/>
              </a:path>
            </a:pathLst>
          </a:custGeom>
          <a:blipFill rotWithShape="1">
            <a:blip r:embed="rId4">
              <a:alphaModFix amt="69000"/>
            </a:blip>
            <a:stretch>
              <a:fillRect/>
            </a:stretch>
          </a:blipFill>
          <a:ln>
            <a:noFill/>
          </a:ln>
        </p:spPr>
      </p:sp>
      <p:sp>
        <p:nvSpPr>
          <p:cNvPr id="279" name="Google Shape;279;p6" descr="Orange Blur Circle Illustration"/>
          <p:cNvSpPr/>
          <p:nvPr/>
        </p:nvSpPr>
        <p:spPr>
          <a:xfrm>
            <a:off x="14027118" y="-5131412"/>
            <a:ext cx="9581636" cy="9581636"/>
          </a:xfrm>
          <a:custGeom>
            <a:avLst/>
            <a:gdLst/>
            <a:ahLst/>
            <a:cxnLst/>
            <a:rect l="l" t="t" r="r" b="b"/>
            <a:pathLst>
              <a:path w="9581636" h="9581636" extrusionOk="0">
                <a:moveTo>
                  <a:pt x="0" y="0"/>
                </a:moveTo>
                <a:lnTo>
                  <a:pt x="9581636" y="0"/>
                </a:lnTo>
                <a:lnTo>
                  <a:pt x="9581636" y="9581637"/>
                </a:lnTo>
                <a:lnTo>
                  <a:pt x="0" y="9581637"/>
                </a:lnTo>
                <a:lnTo>
                  <a:pt x="0" y="0"/>
                </a:lnTo>
                <a:close/>
              </a:path>
            </a:pathLst>
          </a:custGeom>
          <a:blipFill rotWithShape="1">
            <a:blip r:embed="rId4">
              <a:alphaModFix amt="69000"/>
            </a:blip>
            <a:stretch>
              <a:fillRect/>
            </a:stretch>
          </a:blipFill>
          <a:ln>
            <a:noFill/>
          </a:ln>
        </p:spPr>
      </p:sp>
      <p:sp>
        <p:nvSpPr>
          <p:cNvPr id="281" name="Google Shape;281;p6"/>
          <p:cNvSpPr txBox="1"/>
          <p:nvPr/>
        </p:nvSpPr>
        <p:spPr>
          <a:xfrm>
            <a:off x="1412808" y="2706703"/>
            <a:ext cx="10186317" cy="4547301"/>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0805" b="1" i="0" u="none" strike="noStrike" cap="none">
                <a:solidFill>
                  <a:srgbClr val="351D07"/>
                </a:solidFill>
                <a:latin typeface="Montserrat"/>
                <a:ea typeface="Montserrat"/>
                <a:cs typeface="Montserrat"/>
                <a:sym typeface="Montserrat"/>
              </a:rPr>
              <a:t>CENSUS DATA COMPARISON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7"/>
          <p:cNvSpPr/>
          <p:nvPr/>
        </p:nvSpPr>
        <p:spPr>
          <a:xfrm>
            <a:off x="12468482" y="51435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288" name="Google Shape;288;p7"/>
          <p:cNvSpPr/>
          <p:nvPr/>
        </p:nvSpPr>
        <p:spPr>
          <a:xfrm>
            <a:off x="4060400" y="2375625"/>
            <a:ext cx="9324135" cy="5699457"/>
          </a:xfrm>
          <a:custGeom>
            <a:avLst/>
            <a:gdLst/>
            <a:ahLst/>
            <a:cxnLst/>
            <a:rect l="l" t="t" r="r" b="b"/>
            <a:pathLst>
              <a:path w="8534677" h="5277275" extrusionOk="0">
                <a:moveTo>
                  <a:pt x="0" y="0"/>
                </a:moveTo>
                <a:lnTo>
                  <a:pt x="8534677" y="0"/>
                </a:lnTo>
                <a:lnTo>
                  <a:pt x="8534677" y="5277275"/>
                </a:lnTo>
                <a:lnTo>
                  <a:pt x="0" y="5277275"/>
                </a:lnTo>
                <a:lnTo>
                  <a:pt x="0" y="0"/>
                </a:lnTo>
                <a:close/>
              </a:path>
            </a:pathLst>
          </a:custGeom>
          <a:blipFill rotWithShape="1">
            <a:blip r:embed="rId4">
              <a:alphaModFix/>
            </a:blip>
            <a:stretch>
              <a:fillRect/>
            </a:stretch>
          </a:blipFill>
          <a:ln w="9525" cap="sq" cmpd="sng">
            <a:solidFill>
              <a:srgbClr val="000000"/>
            </a:solidFill>
            <a:prstDash val="solid"/>
            <a:miter lim="8000"/>
            <a:headEnd type="none" w="sm" len="sm"/>
            <a:tailEnd type="none" w="sm" len="sm"/>
          </a:ln>
        </p:spPr>
        <p:txBody>
          <a:bodyPr/>
          <a:lstStyle/>
          <a:p>
            <a:endParaRPr lang="en-US" dirty="0"/>
          </a:p>
        </p:txBody>
      </p:sp>
      <p:sp>
        <p:nvSpPr>
          <p:cNvPr id="289" name="Google Shape;289;p7"/>
          <p:cNvSpPr txBox="1"/>
          <p:nvPr/>
        </p:nvSpPr>
        <p:spPr>
          <a:xfrm>
            <a:off x="17559249" y="9648575"/>
            <a:ext cx="5865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a:latin typeface="Montserrat"/>
                <a:ea typeface="Montserrat"/>
                <a:cs typeface="Montserrat"/>
                <a:sym typeface="Montserrat"/>
              </a:rPr>
              <a:t>14</a:t>
            </a:r>
            <a:endParaRPr/>
          </a:p>
        </p:txBody>
      </p:sp>
      <p:sp>
        <p:nvSpPr>
          <p:cNvPr id="290" name="Google Shape;290;p7"/>
          <p:cNvSpPr txBox="1"/>
          <p:nvPr/>
        </p:nvSpPr>
        <p:spPr>
          <a:xfrm>
            <a:off x="-134685" y="434962"/>
            <a:ext cx="10022694"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Census Data Comparison</a:t>
            </a:r>
            <a:endParaRPr/>
          </a:p>
        </p:txBody>
      </p:sp>
      <p:grpSp>
        <p:nvGrpSpPr>
          <p:cNvPr id="291" name="Google Shape;291;p7"/>
          <p:cNvGrpSpPr/>
          <p:nvPr/>
        </p:nvGrpSpPr>
        <p:grpSpPr>
          <a:xfrm>
            <a:off x="1028700" y="8401318"/>
            <a:ext cx="1853539" cy="1256746"/>
            <a:chOff x="0" y="0"/>
            <a:chExt cx="826182" cy="560172"/>
          </a:xfrm>
        </p:grpSpPr>
        <p:sp>
          <p:nvSpPr>
            <p:cNvPr id="292" name="Google Shape;292;p7"/>
            <p:cNvSpPr/>
            <p:nvPr/>
          </p:nvSpPr>
          <p:spPr>
            <a:xfrm>
              <a:off x="0" y="0"/>
              <a:ext cx="826182" cy="560172"/>
            </a:xfrm>
            <a:custGeom>
              <a:avLst/>
              <a:gdLst/>
              <a:ahLst/>
              <a:cxnLst/>
              <a:rect l="l" t="t" r="r" b="b"/>
              <a:pathLst>
                <a:path w="826182" h="560172" extrusionOk="0">
                  <a:moveTo>
                    <a:pt x="826182" y="280086"/>
                  </a:moveTo>
                  <a:lnTo>
                    <a:pt x="419782" y="0"/>
                  </a:lnTo>
                  <a:lnTo>
                    <a:pt x="419782" y="203200"/>
                  </a:lnTo>
                  <a:lnTo>
                    <a:pt x="0" y="203200"/>
                  </a:lnTo>
                  <a:lnTo>
                    <a:pt x="0" y="356972"/>
                  </a:lnTo>
                  <a:lnTo>
                    <a:pt x="419782" y="356972"/>
                  </a:lnTo>
                  <a:lnTo>
                    <a:pt x="419782" y="560172"/>
                  </a:lnTo>
                  <a:lnTo>
                    <a:pt x="826182" y="280086"/>
                  </a:lnTo>
                  <a:close/>
                </a:path>
              </a:pathLst>
            </a:custGeom>
            <a:solidFill>
              <a:srgbClr val="A66735"/>
            </a:solidFill>
            <a:ln>
              <a:noFill/>
            </a:ln>
          </p:spPr>
        </p:sp>
        <p:sp>
          <p:nvSpPr>
            <p:cNvPr id="293" name="Google Shape;293;p7"/>
            <p:cNvSpPr txBox="1"/>
            <p:nvPr/>
          </p:nvSpPr>
          <p:spPr>
            <a:xfrm>
              <a:off x="0" y="165100"/>
              <a:ext cx="724500" cy="1920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4" name="Google Shape;294;p7"/>
          <p:cNvSpPr txBox="1"/>
          <p:nvPr/>
        </p:nvSpPr>
        <p:spPr>
          <a:xfrm>
            <a:off x="3424116" y="8743950"/>
            <a:ext cx="11682300" cy="461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dirty="0">
                <a:solidFill>
                  <a:srgbClr val="000000"/>
                </a:solidFill>
                <a:latin typeface="Montserrat"/>
                <a:ea typeface="Montserrat"/>
                <a:cs typeface="Montserrat"/>
                <a:sym typeface="Montserrat"/>
              </a:rPr>
              <a:t>Accurately </a:t>
            </a:r>
            <a:r>
              <a:rPr lang="en-US" sz="3000" b="1" i="0" u="none" strike="noStrike" cap="none" dirty="0">
                <a:solidFill>
                  <a:srgbClr val="000000"/>
                </a:solidFill>
                <a:latin typeface="Montserrat"/>
                <a:ea typeface="Montserrat"/>
                <a:cs typeface="Montserrat"/>
                <a:sym typeface="Montserrat"/>
              </a:rPr>
              <a:t>representative</a:t>
            </a:r>
            <a:r>
              <a:rPr lang="en-US" sz="3000" b="0" i="0" u="none" strike="noStrike" cap="none" dirty="0">
                <a:solidFill>
                  <a:srgbClr val="000000"/>
                </a:solidFill>
                <a:latin typeface="Montserrat"/>
                <a:ea typeface="Montserrat"/>
                <a:cs typeface="Montserrat"/>
                <a:sym typeface="Montserrat"/>
              </a:rPr>
              <a:t> across all groups</a:t>
            </a:r>
            <a:endParaRPr dirty="0"/>
          </a:p>
        </p:txBody>
      </p:sp>
      <p:sp>
        <p:nvSpPr>
          <p:cNvPr id="11" name="Rectangle 10">
            <a:extLst>
              <a:ext uri="{FF2B5EF4-FFF2-40B4-BE49-F238E27FC236}">
                <a16:creationId xmlns:a16="http://schemas.microsoft.com/office/drawing/2014/main" id="{D2362FB5-AFD1-A34C-9FBA-FA3746DEE28E}"/>
              </a:ext>
            </a:extLst>
          </p:cNvPr>
          <p:cNvSpPr/>
          <p:nvPr/>
        </p:nvSpPr>
        <p:spPr>
          <a:xfrm>
            <a:off x="7409271" y="7456457"/>
            <a:ext cx="1074057" cy="454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Client Data</a:t>
            </a:r>
          </a:p>
        </p:txBody>
      </p:sp>
      <p:sp>
        <p:nvSpPr>
          <p:cNvPr id="12" name="Rectangle 11">
            <a:extLst>
              <a:ext uri="{FF2B5EF4-FFF2-40B4-BE49-F238E27FC236}">
                <a16:creationId xmlns:a16="http://schemas.microsoft.com/office/drawing/2014/main" id="{32318008-6F88-E94C-9377-8D05D7905458}"/>
              </a:ext>
            </a:extLst>
          </p:cNvPr>
          <p:cNvSpPr/>
          <p:nvPr/>
        </p:nvSpPr>
        <p:spPr>
          <a:xfrm>
            <a:off x="8984343" y="7456457"/>
            <a:ext cx="1378857" cy="454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Census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8"/>
          <p:cNvSpPr/>
          <p:nvPr/>
        </p:nvSpPr>
        <p:spPr>
          <a:xfrm>
            <a:off x="12468482" y="51435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301" name="Google Shape;301;p8"/>
          <p:cNvSpPr/>
          <p:nvPr/>
        </p:nvSpPr>
        <p:spPr>
          <a:xfrm>
            <a:off x="609323" y="2509040"/>
            <a:ext cx="8534677" cy="5268919"/>
          </a:xfrm>
          <a:custGeom>
            <a:avLst/>
            <a:gdLst/>
            <a:ahLst/>
            <a:cxnLst/>
            <a:rect l="l" t="t" r="r" b="b"/>
            <a:pathLst>
              <a:path w="8534677" h="5268919" extrusionOk="0">
                <a:moveTo>
                  <a:pt x="0" y="0"/>
                </a:moveTo>
                <a:lnTo>
                  <a:pt x="8534677" y="0"/>
                </a:lnTo>
                <a:lnTo>
                  <a:pt x="8534677" y="5268918"/>
                </a:lnTo>
                <a:lnTo>
                  <a:pt x="0" y="5268918"/>
                </a:lnTo>
                <a:lnTo>
                  <a:pt x="0" y="0"/>
                </a:lnTo>
                <a:close/>
              </a:path>
            </a:pathLst>
          </a:custGeom>
          <a:blipFill rotWithShape="1">
            <a:blip r:embed="rId4">
              <a:alphaModFix/>
            </a:blip>
            <a:stretch>
              <a:fillRect/>
            </a:stretch>
          </a:blipFill>
          <a:ln w="9525" cap="sq" cmpd="sng">
            <a:solidFill>
              <a:srgbClr val="000000"/>
            </a:solidFill>
            <a:prstDash val="solid"/>
            <a:miter lim="8000"/>
            <a:headEnd type="none" w="sm" len="sm"/>
            <a:tailEnd type="none" w="sm" len="sm"/>
          </a:ln>
        </p:spPr>
      </p:sp>
      <p:sp>
        <p:nvSpPr>
          <p:cNvPr id="302" name="Google Shape;302;p8"/>
          <p:cNvSpPr/>
          <p:nvPr/>
        </p:nvSpPr>
        <p:spPr>
          <a:xfrm>
            <a:off x="9265414" y="2535812"/>
            <a:ext cx="8534490" cy="5268919"/>
          </a:xfrm>
          <a:custGeom>
            <a:avLst/>
            <a:gdLst/>
            <a:ahLst/>
            <a:cxnLst/>
            <a:rect l="l" t="t" r="r" b="b"/>
            <a:pathLst>
              <a:path w="8534490" h="5268919" extrusionOk="0">
                <a:moveTo>
                  <a:pt x="0" y="0"/>
                </a:moveTo>
                <a:lnTo>
                  <a:pt x="8534490" y="0"/>
                </a:lnTo>
                <a:lnTo>
                  <a:pt x="8534490" y="5268918"/>
                </a:lnTo>
                <a:lnTo>
                  <a:pt x="0" y="5268918"/>
                </a:lnTo>
                <a:lnTo>
                  <a:pt x="0" y="0"/>
                </a:lnTo>
                <a:close/>
              </a:path>
            </a:pathLst>
          </a:custGeom>
          <a:blipFill rotWithShape="1">
            <a:blip r:embed="rId5">
              <a:alphaModFix/>
            </a:blip>
            <a:stretch>
              <a:fillRect/>
            </a:stretch>
          </a:blipFill>
          <a:ln w="9525" cap="sq" cmpd="sng">
            <a:solidFill>
              <a:srgbClr val="000000"/>
            </a:solidFill>
            <a:prstDash val="solid"/>
            <a:miter lim="8000"/>
            <a:headEnd type="none" w="sm" len="sm"/>
            <a:tailEnd type="none" w="sm" len="sm"/>
          </a:ln>
        </p:spPr>
      </p:sp>
      <p:sp>
        <p:nvSpPr>
          <p:cNvPr id="303" name="Google Shape;303;p8"/>
          <p:cNvSpPr txBox="1"/>
          <p:nvPr/>
        </p:nvSpPr>
        <p:spPr>
          <a:xfrm>
            <a:off x="17593638" y="9648575"/>
            <a:ext cx="5613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a:latin typeface="Montserrat"/>
                <a:ea typeface="Montserrat"/>
                <a:cs typeface="Montserrat"/>
                <a:sym typeface="Montserrat"/>
              </a:rPr>
              <a:t>15</a:t>
            </a:r>
            <a:endParaRPr/>
          </a:p>
        </p:txBody>
      </p:sp>
      <p:sp>
        <p:nvSpPr>
          <p:cNvPr id="304" name="Google Shape;304;p8"/>
          <p:cNvSpPr txBox="1"/>
          <p:nvPr/>
        </p:nvSpPr>
        <p:spPr>
          <a:xfrm>
            <a:off x="-134685" y="434962"/>
            <a:ext cx="10022694"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Census Data Comparison</a:t>
            </a:r>
            <a:endParaRPr/>
          </a:p>
        </p:txBody>
      </p:sp>
      <p:sp>
        <p:nvSpPr>
          <p:cNvPr id="8" name="Rectangle 7">
            <a:extLst>
              <a:ext uri="{FF2B5EF4-FFF2-40B4-BE49-F238E27FC236}">
                <a16:creationId xmlns:a16="http://schemas.microsoft.com/office/drawing/2014/main" id="{B2B2CF36-90F1-234D-89D2-13CA0529A3C8}"/>
              </a:ext>
            </a:extLst>
          </p:cNvPr>
          <p:cNvSpPr/>
          <p:nvPr/>
        </p:nvSpPr>
        <p:spPr>
          <a:xfrm>
            <a:off x="3900488" y="7286625"/>
            <a:ext cx="957263" cy="350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Client Data</a:t>
            </a:r>
          </a:p>
        </p:txBody>
      </p:sp>
      <p:sp>
        <p:nvSpPr>
          <p:cNvPr id="9" name="Rectangle 8">
            <a:extLst>
              <a:ext uri="{FF2B5EF4-FFF2-40B4-BE49-F238E27FC236}">
                <a16:creationId xmlns:a16="http://schemas.microsoft.com/office/drawing/2014/main" id="{93E53393-63A7-5F4A-9893-2B438B2874CD}"/>
              </a:ext>
            </a:extLst>
          </p:cNvPr>
          <p:cNvSpPr/>
          <p:nvPr/>
        </p:nvSpPr>
        <p:spPr>
          <a:xfrm>
            <a:off x="4979165" y="7286624"/>
            <a:ext cx="1128425" cy="350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Census Data</a:t>
            </a:r>
          </a:p>
        </p:txBody>
      </p:sp>
      <p:sp>
        <p:nvSpPr>
          <p:cNvPr id="10" name="Rectangle 9">
            <a:extLst>
              <a:ext uri="{FF2B5EF4-FFF2-40B4-BE49-F238E27FC236}">
                <a16:creationId xmlns:a16="http://schemas.microsoft.com/office/drawing/2014/main" id="{D2AAA981-76AA-F848-927C-407912B5C522}"/>
              </a:ext>
            </a:extLst>
          </p:cNvPr>
          <p:cNvSpPr/>
          <p:nvPr/>
        </p:nvSpPr>
        <p:spPr>
          <a:xfrm>
            <a:off x="12575396" y="7286623"/>
            <a:ext cx="957263" cy="350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Client Data</a:t>
            </a:r>
          </a:p>
        </p:txBody>
      </p:sp>
      <p:sp>
        <p:nvSpPr>
          <p:cNvPr id="11" name="Rectangle 10">
            <a:extLst>
              <a:ext uri="{FF2B5EF4-FFF2-40B4-BE49-F238E27FC236}">
                <a16:creationId xmlns:a16="http://schemas.microsoft.com/office/drawing/2014/main" id="{350287DB-F753-7847-B8CA-4C57488A4F08}"/>
              </a:ext>
            </a:extLst>
          </p:cNvPr>
          <p:cNvSpPr/>
          <p:nvPr/>
        </p:nvSpPr>
        <p:spPr>
          <a:xfrm>
            <a:off x="13654073" y="7286622"/>
            <a:ext cx="1128425" cy="350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Census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9"/>
          <p:cNvSpPr/>
          <p:nvPr/>
        </p:nvSpPr>
        <p:spPr>
          <a:xfrm>
            <a:off x="12468482" y="51435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311" name="Google Shape;311;p9"/>
          <p:cNvSpPr/>
          <p:nvPr/>
        </p:nvSpPr>
        <p:spPr>
          <a:xfrm>
            <a:off x="9265227" y="2527455"/>
            <a:ext cx="8534677" cy="5277275"/>
          </a:xfrm>
          <a:custGeom>
            <a:avLst/>
            <a:gdLst/>
            <a:ahLst/>
            <a:cxnLst/>
            <a:rect l="l" t="t" r="r" b="b"/>
            <a:pathLst>
              <a:path w="8534677" h="5277275" extrusionOk="0">
                <a:moveTo>
                  <a:pt x="0" y="0"/>
                </a:moveTo>
                <a:lnTo>
                  <a:pt x="8534677" y="0"/>
                </a:lnTo>
                <a:lnTo>
                  <a:pt x="8534677" y="5277275"/>
                </a:lnTo>
                <a:lnTo>
                  <a:pt x="0" y="5277275"/>
                </a:lnTo>
                <a:lnTo>
                  <a:pt x="0" y="0"/>
                </a:lnTo>
                <a:close/>
              </a:path>
            </a:pathLst>
          </a:custGeom>
          <a:blipFill rotWithShape="1">
            <a:blip r:embed="rId4">
              <a:alphaModFix/>
            </a:blip>
            <a:stretch>
              <a:fillRect/>
            </a:stretch>
          </a:blipFill>
          <a:ln w="9525" cap="sq" cmpd="sng">
            <a:solidFill>
              <a:srgbClr val="000000"/>
            </a:solidFill>
            <a:prstDash val="solid"/>
            <a:miter lim="8000"/>
            <a:headEnd type="none" w="sm" len="sm"/>
            <a:tailEnd type="none" w="sm" len="sm"/>
          </a:ln>
        </p:spPr>
      </p:sp>
      <p:sp>
        <p:nvSpPr>
          <p:cNvPr id="312" name="Google Shape;312;p9"/>
          <p:cNvSpPr/>
          <p:nvPr/>
        </p:nvSpPr>
        <p:spPr>
          <a:xfrm>
            <a:off x="609323" y="2527455"/>
            <a:ext cx="8534677" cy="5277275"/>
          </a:xfrm>
          <a:custGeom>
            <a:avLst/>
            <a:gdLst/>
            <a:ahLst/>
            <a:cxnLst/>
            <a:rect l="l" t="t" r="r" b="b"/>
            <a:pathLst>
              <a:path w="8534677" h="5277275" extrusionOk="0">
                <a:moveTo>
                  <a:pt x="0" y="0"/>
                </a:moveTo>
                <a:lnTo>
                  <a:pt x="8534677" y="0"/>
                </a:lnTo>
                <a:lnTo>
                  <a:pt x="8534677" y="5277275"/>
                </a:lnTo>
                <a:lnTo>
                  <a:pt x="0" y="5277275"/>
                </a:lnTo>
                <a:lnTo>
                  <a:pt x="0" y="0"/>
                </a:lnTo>
                <a:close/>
              </a:path>
            </a:pathLst>
          </a:custGeom>
          <a:blipFill rotWithShape="1">
            <a:blip r:embed="rId5">
              <a:alphaModFix/>
            </a:blip>
            <a:stretch>
              <a:fillRect/>
            </a:stretch>
          </a:blipFill>
          <a:ln w="9525" cap="sq" cmpd="sng">
            <a:solidFill>
              <a:srgbClr val="000000"/>
            </a:solidFill>
            <a:prstDash val="solid"/>
            <a:miter lim="8000"/>
            <a:headEnd type="none" w="sm" len="sm"/>
            <a:tailEnd type="none" w="sm" len="sm"/>
          </a:ln>
        </p:spPr>
      </p:sp>
      <p:sp>
        <p:nvSpPr>
          <p:cNvPr id="313" name="Google Shape;313;p9"/>
          <p:cNvSpPr txBox="1"/>
          <p:nvPr/>
        </p:nvSpPr>
        <p:spPr>
          <a:xfrm>
            <a:off x="17545439" y="9648575"/>
            <a:ext cx="6042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a:latin typeface="Montserrat"/>
                <a:ea typeface="Montserrat"/>
                <a:cs typeface="Montserrat"/>
                <a:sym typeface="Montserrat"/>
              </a:rPr>
              <a:t>16</a:t>
            </a:r>
            <a:endParaRPr/>
          </a:p>
        </p:txBody>
      </p:sp>
      <p:sp>
        <p:nvSpPr>
          <p:cNvPr id="314" name="Google Shape;314;p9"/>
          <p:cNvSpPr txBox="1"/>
          <p:nvPr/>
        </p:nvSpPr>
        <p:spPr>
          <a:xfrm>
            <a:off x="-134685" y="434962"/>
            <a:ext cx="10022694"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Census Data Comparison</a:t>
            </a:r>
            <a:endParaRPr/>
          </a:p>
        </p:txBody>
      </p:sp>
      <p:grpSp>
        <p:nvGrpSpPr>
          <p:cNvPr id="315" name="Google Shape;315;p9"/>
          <p:cNvGrpSpPr/>
          <p:nvPr/>
        </p:nvGrpSpPr>
        <p:grpSpPr>
          <a:xfrm>
            <a:off x="1028700" y="8401318"/>
            <a:ext cx="1853539" cy="1256746"/>
            <a:chOff x="0" y="0"/>
            <a:chExt cx="826182" cy="560172"/>
          </a:xfrm>
        </p:grpSpPr>
        <p:sp>
          <p:nvSpPr>
            <p:cNvPr id="316" name="Google Shape;316;p9"/>
            <p:cNvSpPr/>
            <p:nvPr/>
          </p:nvSpPr>
          <p:spPr>
            <a:xfrm>
              <a:off x="0" y="0"/>
              <a:ext cx="826182" cy="560172"/>
            </a:xfrm>
            <a:custGeom>
              <a:avLst/>
              <a:gdLst/>
              <a:ahLst/>
              <a:cxnLst/>
              <a:rect l="l" t="t" r="r" b="b"/>
              <a:pathLst>
                <a:path w="826182" h="560172" extrusionOk="0">
                  <a:moveTo>
                    <a:pt x="826182" y="280086"/>
                  </a:moveTo>
                  <a:lnTo>
                    <a:pt x="419782" y="0"/>
                  </a:lnTo>
                  <a:lnTo>
                    <a:pt x="419782" y="203200"/>
                  </a:lnTo>
                  <a:lnTo>
                    <a:pt x="0" y="203200"/>
                  </a:lnTo>
                  <a:lnTo>
                    <a:pt x="0" y="356972"/>
                  </a:lnTo>
                  <a:lnTo>
                    <a:pt x="419782" y="356972"/>
                  </a:lnTo>
                  <a:lnTo>
                    <a:pt x="419782" y="560172"/>
                  </a:lnTo>
                  <a:lnTo>
                    <a:pt x="826182" y="280086"/>
                  </a:lnTo>
                  <a:close/>
                </a:path>
              </a:pathLst>
            </a:custGeom>
            <a:solidFill>
              <a:srgbClr val="A66735"/>
            </a:solidFill>
            <a:ln>
              <a:noFill/>
            </a:ln>
          </p:spPr>
        </p:sp>
        <p:sp>
          <p:nvSpPr>
            <p:cNvPr id="317" name="Google Shape;317;p9"/>
            <p:cNvSpPr txBox="1"/>
            <p:nvPr/>
          </p:nvSpPr>
          <p:spPr>
            <a:xfrm>
              <a:off x="0" y="165100"/>
              <a:ext cx="724500" cy="1920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8" name="Google Shape;318;p9"/>
          <p:cNvSpPr txBox="1"/>
          <p:nvPr/>
        </p:nvSpPr>
        <p:spPr>
          <a:xfrm>
            <a:off x="3424116" y="8743950"/>
            <a:ext cx="11682300" cy="514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dirty="0">
                <a:solidFill>
                  <a:srgbClr val="000000"/>
                </a:solidFill>
                <a:latin typeface="Montserrat"/>
                <a:ea typeface="Montserrat"/>
                <a:cs typeface="Montserrat"/>
                <a:sym typeface="Montserrat"/>
              </a:rPr>
              <a:t>Accurately </a:t>
            </a:r>
            <a:r>
              <a:rPr lang="en-US" sz="3000" b="1" i="0" u="none" strike="noStrike" cap="none" dirty="0">
                <a:solidFill>
                  <a:srgbClr val="000000"/>
                </a:solidFill>
                <a:latin typeface="Montserrat"/>
                <a:ea typeface="Montserrat"/>
                <a:cs typeface="Montserrat"/>
                <a:sym typeface="Montserrat"/>
              </a:rPr>
              <a:t>representative</a:t>
            </a:r>
            <a:r>
              <a:rPr lang="en-US" sz="3000" b="0" i="0" u="none" strike="noStrike" cap="none" dirty="0">
                <a:solidFill>
                  <a:srgbClr val="000000"/>
                </a:solidFill>
                <a:latin typeface="Montserrat"/>
                <a:ea typeface="Montserrat"/>
                <a:cs typeface="Montserrat"/>
                <a:sym typeface="Montserrat"/>
              </a:rPr>
              <a:t> across all groups</a:t>
            </a:r>
            <a:endParaRPr dirty="0"/>
          </a:p>
        </p:txBody>
      </p:sp>
      <p:sp>
        <p:nvSpPr>
          <p:cNvPr id="12" name="Rectangle 11">
            <a:extLst>
              <a:ext uri="{FF2B5EF4-FFF2-40B4-BE49-F238E27FC236}">
                <a16:creationId xmlns:a16="http://schemas.microsoft.com/office/drawing/2014/main" id="{B3EC96BF-E9B6-6F4A-BFA3-4C4609360893}"/>
              </a:ext>
            </a:extLst>
          </p:cNvPr>
          <p:cNvSpPr/>
          <p:nvPr/>
        </p:nvSpPr>
        <p:spPr>
          <a:xfrm>
            <a:off x="5015013" y="7300912"/>
            <a:ext cx="1328637" cy="350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Census Data</a:t>
            </a:r>
          </a:p>
        </p:txBody>
      </p:sp>
      <p:sp>
        <p:nvSpPr>
          <p:cNvPr id="13" name="Rectangle 12">
            <a:extLst>
              <a:ext uri="{FF2B5EF4-FFF2-40B4-BE49-F238E27FC236}">
                <a16:creationId xmlns:a16="http://schemas.microsoft.com/office/drawing/2014/main" id="{3449AAD1-7589-AC4A-9FB1-FD43B4B5BD2F}"/>
              </a:ext>
            </a:extLst>
          </p:cNvPr>
          <p:cNvSpPr/>
          <p:nvPr/>
        </p:nvSpPr>
        <p:spPr>
          <a:xfrm>
            <a:off x="13777779" y="7260796"/>
            <a:ext cx="1328637" cy="350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Census Data</a:t>
            </a:r>
          </a:p>
        </p:txBody>
      </p:sp>
      <p:sp>
        <p:nvSpPr>
          <p:cNvPr id="14" name="Rectangle 13">
            <a:extLst>
              <a:ext uri="{FF2B5EF4-FFF2-40B4-BE49-F238E27FC236}">
                <a16:creationId xmlns:a16="http://schemas.microsoft.com/office/drawing/2014/main" id="{70548208-C501-CC4D-994C-07852A61EBB1}"/>
              </a:ext>
            </a:extLst>
          </p:cNvPr>
          <p:cNvSpPr/>
          <p:nvPr/>
        </p:nvSpPr>
        <p:spPr>
          <a:xfrm>
            <a:off x="3657600" y="7277829"/>
            <a:ext cx="1112241" cy="350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Client Data</a:t>
            </a:r>
          </a:p>
        </p:txBody>
      </p:sp>
      <p:sp>
        <p:nvSpPr>
          <p:cNvPr id="16" name="Rectangle 15">
            <a:extLst>
              <a:ext uri="{FF2B5EF4-FFF2-40B4-BE49-F238E27FC236}">
                <a16:creationId xmlns:a16="http://schemas.microsoft.com/office/drawing/2014/main" id="{5C24D7A1-643C-1144-84D1-DF504B170FE0}"/>
              </a:ext>
            </a:extLst>
          </p:cNvPr>
          <p:cNvSpPr/>
          <p:nvPr/>
        </p:nvSpPr>
        <p:spPr>
          <a:xfrm>
            <a:off x="12347255" y="7260795"/>
            <a:ext cx="1112241" cy="350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rPr>
              <a:t>Client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8999"/>
            </a:blip>
            <a:stretch>
              <a:fillRect l="-35803" r="-35802"/>
            </a:stretch>
          </a:blipFill>
          <a:ln>
            <a:noFill/>
          </a:ln>
        </p:spPr>
      </p:sp>
      <p:sp>
        <p:nvSpPr>
          <p:cNvPr id="324" name="Google Shape;324;p10" descr="Orange Blur Circle Illustration"/>
          <p:cNvSpPr/>
          <p:nvPr/>
        </p:nvSpPr>
        <p:spPr>
          <a:xfrm>
            <a:off x="-3256526" y="-3284499"/>
            <a:ext cx="7156830" cy="7156830"/>
          </a:xfrm>
          <a:custGeom>
            <a:avLst/>
            <a:gdLst/>
            <a:ahLst/>
            <a:cxnLst/>
            <a:rect l="l" t="t" r="r" b="b"/>
            <a:pathLst>
              <a:path w="7156830" h="7156830" extrusionOk="0">
                <a:moveTo>
                  <a:pt x="0" y="0"/>
                </a:moveTo>
                <a:lnTo>
                  <a:pt x="7156830" y="0"/>
                </a:lnTo>
                <a:lnTo>
                  <a:pt x="7156830" y="7156830"/>
                </a:lnTo>
                <a:lnTo>
                  <a:pt x="0" y="7156830"/>
                </a:lnTo>
                <a:lnTo>
                  <a:pt x="0" y="0"/>
                </a:lnTo>
                <a:close/>
              </a:path>
            </a:pathLst>
          </a:custGeom>
          <a:blipFill rotWithShape="1">
            <a:blip r:embed="rId4">
              <a:alphaModFix amt="69000"/>
            </a:blip>
            <a:stretch>
              <a:fillRect/>
            </a:stretch>
          </a:blipFill>
          <a:ln>
            <a:noFill/>
          </a:ln>
        </p:spPr>
      </p:sp>
      <p:sp>
        <p:nvSpPr>
          <p:cNvPr id="325" name="Google Shape;325;p10" descr="Orange Blur Circle Illustration"/>
          <p:cNvSpPr/>
          <p:nvPr/>
        </p:nvSpPr>
        <p:spPr>
          <a:xfrm>
            <a:off x="14027118" y="-5131412"/>
            <a:ext cx="9581636" cy="9581636"/>
          </a:xfrm>
          <a:custGeom>
            <a:avLst/>
            <a:gdLst/>
            <a:ahLst/>
            <a:cxnLst/>
            <a:rect l="l" t="t" r="r" b="b"/>
            <a:pathLst>
              <a:path w="9581636" h="9581636" extrusionOk="0">
                <a:moveTo>
                  <a:pt x="0" y="0"/>
                </a:moveTo>
                <a:lnTo>
                  <a:pt x="9581636" y="0"/>
                </a:lnTo>
                <a:lnTo>
                  <a:pt x="9581636" y="9581637"/>
                </a:lnTo>
                <a:lnTo>
                  <a:pt x="0" y="9581637"/>
                </a:lnTo>
                <a:lnTo>
                  <a:pt x="0" y="0"/>
                </a:lnTo>
                <a:close/>
              </a:path>
            </a:pathLst>
          </a:custGeom>
          <a:blipFill rotWithShape="1">
            <a:blip r:embed="rId4">
              <a:alphaModFix amt="69000"/>
            </a:blip>
            <a:stretch>
              <a:fillRect/>
            </a:stretch>
          </a:blipFill>
          <a:ln>
            <a:noFill/>
          </a:ln>
        </p:spPr>
      </p:sp>
      <p:sp>
        <p:nvSpPr>
          <p:cNvPr id="327" name="Google Shape;327;p10"/>
          <p:cNvSpPr txBox="1"/>
          <p:nvPr/>
        </p:nvSpPr>
        <p:spPr>
          <a:xfrm>
            <a:off x="1412808" y="4427187"/>
            <a:ext cx="12614310" cy="1537401"/>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0805" b="1" i="0" u="none" strike="noStrike" cap="none">
                <a:solidFill>
                  <a:srgbClr val="351D07"/>
                </a:solidFill>
                <a:latin typeface="Montserrat"/>
                <a:ea typeface="Montserrat"/>
                <a:cs typeface="Montserrat"/>
                <a:sym typeface="Montserrat"/>
              </a:rPr>
              <a:t>PREPROCESSING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337" name="Google Shape;337;p11"/>
          <p:cNvGrpSpPr/>
          <p:nvPr/>
        </p:nvGrpSpPr>
        <p:grpSpPr>
          <a:xfrm rot="-2700000">
            <a:off x="5447887" y="3105737"/>
            <a:ext cx="3499307" cy="1974819"/>
            <a:chOff x="0" y="-38100"/>
            <a:chExt cx="787638" cy="444500"/>
          </a:xfrm>
        </p:grpSpPr>
        <p:sp>
          <p:nvSpPr>
            <p:cNvPr id="338" name="Google Shape;338;p11"/>
            <p:cNvSpPr/>
            <p:nvPr/>
          </p:nvSpPr>
          <p:spPr>
            <a:xfrm>
              <a:off x="0" y="0"/>
              <a:ext cx="787638" cy="406400"/>
            </a:xfrm>
            <a:custGeom>
              <a:avLst/>
              <a:gdLst/>
              <a:ahLst/>
              <a:cxnLst/>
              <a:rect l="l" t="t" r="r" b="b"/>
              <a:pathLst>
                <a:path w="787638" h="406400" extrusionOk="0">
                  <a:moveTo>
                    <a:pt x="584438" y="0"/>
                  </a:moveTo>
                  <a:lnTo>
                    <a:pt x="203200" y="0"/>
                  </a:lnTo>
                  <a:lnTo>
                    <a:pt x="0" y="203200"/>
                  </a:lnTo>
                  <a:lnTo>
                    <a:pt x="203200" y="406400"/>
                  </a:lnTo>
                  <a:lnTo>
                    <a:pt x="584438" y="406400"/>
                  </a:lnTo>
                  <a:lnTo>
                    <a:pt x="787638" y="203200"/>
                  </a:lnTo>
                  <a:lnTo>
                    <a:pt x="584438" y="0"/>
                  </a:lnTo>
                  <a:close/>
                </a:path>
              </a:pathLst>
            </a:custGeom>
            <a:solidFill>
              <a:srgbClr val="F1C232"/>
            </a:solidFill>
            <a:ln>
              <a:noFill/>
            </a:ln>
          </p:spPr>
        </p:sp>
        <p:sp>
          <p:nvSpPr>
            <p:cNvPr id="339" name="Google Shape;339;p11"/>
            <p:cNvSpPr txBox="1"/>
            <p:nvPr/>
          </p:nvSpPr>
          <p:spPr>
            <a:xfrm>
              <a:off x="152400" y="-38100"/>
              <a:ext cx="482838"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0" name="Google Shape;340;p11"/>
          <p:cNvSpPr txBox="1"/>
          <p:nvPr/>
        </p:nvSpPr>
        <p:spPr>
          <a:xfrm>
            <a:off x="519057" y="6041522"/>
            <a:ext cx="5157454" cy="492253"/>
          </a:xfrm>
          <a:prstGeom prst="rect">
            <a:avLst/>
          </a:prstGeom>
          <a:noFill/>
          <a:ln>
            <a:noFill/>
          </a:ln>
        </p:spPr>
        <p:txBody>
          <a:bodyPr spcFirstLastPara="1" wrap="square" lIns="0" tIns="0" rIns="0" bIns="0" anchor="t" anchorCtr="0">
            <a:spAutoFit/>
          </a:bodyPr>
          <a:lstStyle/>
          <a:p>
            <a:pPr marL="0" marR="0" lvl="0" indent="0" algn="ctr" rtl="0">
              <a:lnSpc>
                <a:spcPct val="104000"/>
              </a:lnSpc>
              <a:spcBef>
                <a:spcPts val="0"/>
              </a:spcBef>
              <a:spcAft>
                <a:spcPts val="0"/>
              </a:spcAft>
              <a:buNone/>
            </a:pPr>
            <a:r>
              <a:rPr lang="en-US" sz="3600" b="1" i="0" u="none" strike="noStrike" cap="none">
                <a:solidFill>
                  <a:srgbClr val="000000"/>
                </a:solidFill>
                <a:latin typeface="Montserrat"/>
                <a:ea typeface="Montserrat"/>
                <a:cs typeface="Montserrat"/>
                <a:sym typeface="Montserrat"/>
              </a:rPr>
              <a:t>Data Reduction</a:t>
            </a:r>
            <a:endParaRPr/>
          </a:p>
        </p:txBody>
      </p:sp>
      <p:sp>
        <p:nvSpPr>
          <p:cNvPr id="341" name="Google Shape;341;p11"/>
          <p:cNvSpPr txBox="1"/>
          <p:nvPr/>
        </p:nvSpPr>
        <p:spPr>
          <a:xfrm>
            <a:off x="519057" y="6770104"/>
            <a:ext cx="5932517" cy="2545715"/>
          </a:xfrm>
          <a:prstGeom prst="rect">
            <a:avLst/>
          </a:prstGeom>
          <a:noFill/>
          <a:ln>
            <a:noFill/>
          </a:ln>
        </p:spPr>
        <p:txBody>
          <a:bodyPr spcFirstLastPara="1" wrap="square" lIns="0" tIns="0" rIns="0" bIns="0" anchor="t" anchorCtr="0">
            <a:spAutoFit/>
          </a:bodyPr>
          <a:lstStyle/>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a:solidFill>
                  <a:srgbClr val="000000"/>
                </a:solidFill>
                <a:latin typeface="Montserrat"/>
                <a:ea typeface="Montserrat"/>
                <a:cs typeface="Montserrat"/>
                <a:sym typeface="Montserrat"/>
              </a:rPr>
              <a:t>Removed metadata columns</a:t>
            </a:r>
            <a:endParaRPr/>
          </a:p>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a:solidFill>
                  <a:srgbClr val="000000"/>
                </a:solidFill>
                <a:latin typeface="Montserrat"/>
                <a:ea typeface="Montserrat"/>
                <a:cs typeface="Montserrat"/>
                <a:sym typeface="Montserrat"/>
              </a:rPr>
              <a:t>Removed ~40 columns not in the survey questions</a:t>
            </a:r>
            <a:endParaRPr/>
          </a:p>
          <a:p>
            <a:pPr marL="0" marR="0" lvl="0" indent="0" algn="r" rtl="0">
              <a:lnSpc>
                <a:spcPct val="140000"/>
              </a:lnSpc>
              <a:spcBef>
                <a:spcPts val="0"/>
              </a:spcBef>
              <a:spcAft>
                <a:spcPts val="0"/>
              </a:spcAft>
              <a:buNone/>
            </a:pPr>
            <a:endParaRPr sz="2900" b="0" i="0" u="none" strike="noStrike" cap="none">
              <a:solidFill>
                <a:srgbClr val="000000"/>
              </a:solidFill>
              <a:latin typeface="Montserrat"/>
              <a:ea typeface="Montserrat"/>
              <a:cs typeface="Montserrat"/>
              <a:sym typeface="Montserrat"/>
            </a:endParaRPr>
          </a:p>
        </p:txBody>
      </p:sp>
      <p:grpSp>
        <p:nvGrpSpPr>
          <p:cNvPr id="342" name="Google Shape;342;p11"/>
          <p:cNvGrpSpPr/>
          <p:nvPr/>
        </p:nvGrpSpPr>
        <p:grpSpPr>
          <a:xfrm rot="2700000">
            <a:off x="8796955" y="3116921"/>
            <a:ext cx="3499307" cy="1974819"/>
            <a:chOff x="0" y="-38100"/>
            <a:chExt cx="787638" cy="444500"/>
          </a:xfrm>
        </p:grpSpPr>
        <p:sp>
          <p:nvSpPr>
            <p:cNvPr id="343" name="Google Shape;343;p11"/>
            <p:cNvSpPr/>
            <p:nvPr/>
          </p:nvSpPr>
          <p:spPr>
            <a:xfrm>
              <a:off x="0" y="0"/>
              <a:ext cx="787638" cy="406400"/>
            </a:xfrm>
            <a:custGeom>
              <a:avLst/>
              <a:gdLst/>
              <a:ahLst/>
              <a:cxnLst/>
              <a:rect l="l" t="t" r="r" b="b"/>
              <a:pathLst>
                <a:path w="787638" h="406400" extrusionOk="0">
                  <a:moveTo>
                    <a:pt x="584438" y="0"/>
                  </a:moveTo>
                  <a:lnTo>
                    <a:pt x="203200" y="0"/>
                  </a:lnTo>
                  <a:lnTo>
                    <a:pt x="0" y="203200"/>
                  </a:lnTo>
                  <a:lnTo>
                    <a:pt x="203200" y="406400"/>
                  </a:lnTo>
                  <a:lnTo>
                    <a:pt x="584438" y="406400"/>
                  </a:lnTo>
                  <a:lnTo>
                    <a:pt x="787638" y="203200"/>
                  </a:lnTo>
                  <a:lnTo>
                    <a:pt x="584438" y="0"/>
                  </a:lnTo>
                  <a:close/>
                </a:path>
              </a:pathLst>
            </a:custGeom>
            <a:solidFill>
              <a:srgbClr val="E1A10B"/>
            </a:solidFill>
            <a:ln>
              <a:noFill/>
            </a:ln>
          </p:spPr>
        </p:sp>
        <p:sp>
          <p:nvSpPr>
            <p:cNvPr id="344" name="Google Shape;344;p11"/>
            <p:cNvSpPr txBox="1"/>
            <p:nvPr/>
          </p:nvSpPr>
          <p:spPr>
            <a:xfrm>
              <a:off x="152400" y="-38100"/>
              <a:ext cx="482838"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11"/>
          <p:cNvGrpSpPr/>
          <p:nvPr/>
        </p:nvGrpSpPr>
        <p:grpSpPr>
          <a:xfrm rot="-2700000">
            <a:off x="8677263" y="6194369"/>
            <a:ext cx="3499307" cy="1974819"/>
            <a:chOff x="0" y="-38100"/>
            <a:chExt cx="787638" cy="444500"/>
          </a:xfrm>
        </p:grpSpPr>
        <p:sp>
          <p:nvSpPr>
            <p:cNvPr id="346" name="Google Shape;346;p11"/>
            <p:cNvSpPr/>
            <p:nvPr/>
          </p:nvSpPr>
          <p:spPr>
            <a:xfrm>
              <a:off x="0" y="0"/>
              <a:ext cx="787638" cy="406400"/>
            </a:xfrm>
            <a:custGeom>
              <a:avLst/>
              <a:gdLst/>
              <a:ahLst/>
              <a:cxnLst/>
              <a:rect l="l" t="t" r="r" b="b"/>
              <a:pathLst>
                <a:path w="787638" h="406400" extrusionOk="0">
                  <a:moveTo>
                    <a:pt x="584438" y="0"/>
                  </a:moveTo>
                  <a:lnTo>
                    <a:pt x="203200" y="0"/>
                  </a:lnTo>
                  <a:lnTo>
                    <a:pt x="0" y="203200"/>
                  </a:lnTo>
                  <a:lnTo>
                    <a:pt x="203200" y="406400"/>
                  </a:lnTo>
                  <a:lnTo>
                    <a:pt x="584438" y="406400"/>
                  </a:lnTo>
                  <a:lnTo>
                    <a:pt x="787638" y="203200"/>
                  </a:lnTo>
                  <a:lnTo>
                    <a:pt x="584438" y="0"/>
                  </a:lnTo>
                  <a:close/>
                </a:path>
              </a:pathLst>
            </a:custGeom>
            <a:solidFill>
              <a:srgbClr val="F1C232"/>
            </a:solidFill>
            <a:ln>
              <a:noFill/>
            </a:ln>
          </p:spPr>
        </p:sp>
        <p:sp>
          <p:nvSpPr>
            <p:cNvPr id="347" name="Google Shape;347;p11"/>
            <p:cNvSpPr txBox="1"/>
            <p:nvPr/>
          </p:nvSpPr>
          <p:spPr>
            <a:xfrm>
              <a:off x="152400" y="-38100"/>
              <a:ext cx="482838"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11"/>
          <p:cNvGrpSpPr/>
          <p:nvPr/>
        </p:nvGrpSpPr>
        <p:grpSpPr>
          <a:xfrm rot="2700000">
            <a:off x="5578642" y="6194369"/>
            <a:ext cx="3499307" cy="1974819"/>
            <a:chOff x="0" y="-38100"/>
            <a:chExt cx="787638" cy="444500"/>
          </a:xfrm>
        </p:grpSpPr>
        <p:sp>
          <p:nvSpPr>
            <p:cNvPr id="349" name="Google Shape;349;p11"/>
            <p:cNvSpPr/>
            <p:nvPr/>
          </p:nvSpPr>
          <p:spPr>
            <a:xfrm>
              <a:off x="0" y="0"/>
              <a:ext cx="787638" cy="406400"/>
            </a:xfrm>
            <a:custGeom>
              <a:avLst/>
              <a:gdLst/>
              <a:ahLst/>
              <a:cxnLst/>
              <a:rect l="l" t="t" r="r" b="b"/>
              <a:pathLst>
                <a:path w="787638" h="406400" extrusionOk="0">
                  <a:moveTo>
                    <a:pt x="584438" y="0"/>
                  </a:moveTo>
                  <a:lnTo>
                    <a:pt x="203200" y="0"/>
                  </a:lnTo>
                  <a:lnTo>
                    <a:pt x="0" y="203200"/>
                  </a:lnTo>
                  <a:lnTo>
                    <a:pt x="203200" y="406400"/>
                  </a:lnTo>
                  <a:lnTo>
                    <a:pt x="584438" y="406400"/>
                  </a:lnTo>
                  <a:lnTo>
                    <a:pt x="787638" y="203200"/>
                  </a:lnTo>
                  <a:lnTo>
                    <a:pt x="584438" y="0"/>
                  </a:lnTo>
                  <a:close/>
                </a:path>
              </a:pathLst>
            </a:custGeom>
            <a:solidFill>
              <a:srgbClr val="E1A10B"/>
            </a:solidFill>
            <a:ln>
              <a:noFill/>
            </a:ln>
          </p:spPr>
        </p:sp>
        <p:sp>
          <p:nvSpPr>
            <p:cNvPr id="350" name="Google Shape;350;p11"/>
            <p:cNvSpPr txBox="1"/>
            <p:nvPr/>
          </p:nvSpPr>
          <p:spPr>
            <a:xfrm>
              <a:off x="152400" y="-38100"/>
              <a:ext cx="482838" cy="4445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1" name="Google Shape;351;p11"/>
          <p:cNvSpPr/>
          <p:nvPr/>
        </p:nvSpPr>
        <p:spPr>
          <a:xfrm>
            <a:off x="9949984" y="3601148"/>
            <a:ext cx="1073558" cy="1226923"/>
          </a:xfrm>
          <a:custGeom>
            <a:avLst/>
            <a:gdLst/>
            <a:ahLst/>
            <a:cxnLst/>
            <a:rect l="l" t="t" r="r" b="b"/>
            <a:pathLst>
              <a:path w="1073558" h="1226923" extrusionOk="0">
                <a:moveTo>
                  <a:pt x="0" y="0"/>
                </a:moveTo>
                <a:lnTo>
                  <a:pt x="1073558" y="0"/>
                </a:lnTo>
                <a:lnTo>
                  <a:pt x="1073558" y="1226923"/>
                </a:lnTo>
                <a:lnTo>
                  <a:pt x="0" y="1226923"/>
                </a:lnTo>
                <a:lnTo>
                  <a:pt x="0" y="0"/>
                </a:lnTo>
                <a:close/>
              </a:path>
            </a:pathLst>
          </a:custGeom>
          <a:blipFill rotWithShape="1">
            <a:blip r:embed="rId3">
              <a:alphaModFix/>
            </a:blip>
            <a:stretch>
              <a:fillRect/>
            </a:stretch>
          </a:blipFill>
          <a:ln>
            <a:noFill/>
          </a:ln>
        </p:spPr>
      </p:sp>
      <p:sp>
        <p:nvSpPr>
          <p:cNvPr id="352" name="Google Shape;352;p11"/>
          <p:cNvSpPr/>
          <p:nvPr/>
        </p:nvSpPr>
        <p:spPr>
          <a:xfrm rot="2979507">
            <a:off x="10203751" y="6243886"/>
            <a:ext cx="250102" cy="2084186"/>
          </a:xfrm>
          <a:custGeom>
            <a:avLst/>
            <a:gdLst/>
            <a:ahLst/>
            <a:cxnLst/>
            <a:rect l="l" t="t" r="r" b="b"/>
            <a:pathLst>
              <a:path w="250102" h="2084186" extrusionOk="0">
                <a:moveTo>
                  <a:pt x="0" y="0"/>
                </a:moveTo>
                <a:lnTo>
                  <a:pt x="250102" y="0"/>
                </a:lnTo>
                <a:lnTo>
                  <a:pt x="250102" y="2084186"/>
                </a:lnTo>
                <a:lnTo>
                  <a:pt x="0" y="2084186"/>
                </a:lnTo>
                <a:lnTo>
                  <a:pt x="0" y="0"/>
                </a:lnTo>
                <a:close/>
              </a:path>
            </a:pathLst>
          </a:custGeom>
          <a:blipFill rotWithShape="1">
            <a:blip r:embed="rId4">
              <a:alphaModFix/>
            </a:blip>
            <a:stretch>
              <a:fillRect/>
            </a:stretch>
          </a:blipFill>
          <a:ln>
            <a:noFill/>
          </a:ln>
        </p:spPr>
      </p:sp>
      <p:sp>
        <p:nvSpPr>
          <p:cNvPr id="353" name="Google Shape;353;p11"/>
          <p:cNvSpPr/>
          <p:nvPr/>
        </p:nvSpPr>
        <p:spPr>
          <a:xfrm>
            <a:off x="6668573" y="3681539"/>
            <a:ext cx="965274" cy="965274"/>
          </a:xfrm>
          <a:custGeom>
            <a:avLst/>
            <a:gdLst/>
            <a:ahLst/>
            <a:cxnLst/>
            <a:rect l="l" t="t" r="r" b="b"/>
            <a:pathLst>
              <a:path w="965274" h="965274" extrusionOk="0">
                <a:moveTo>
                  <a:pt x="0" y="0"/>
                </a:moveTo>
                <a:lnTo>
                  <a:pt x="965274" y="0"/>
                </a:lnTo>
                <a:lnTo>
                  <a:pt x="965274" y="965275"/>
                </a:lnTo>
                <a:lnTo>
                  <a:pt x="0" y="965275"/>
                </a:lnTo>
                <a:lnTo>
                  <a:pt x="0" y="0"/>
                </a:lnTo>
                <a:close/>
              </a:path>
            </a:pathLst>
          </a:custGeom>
          <a:blipFill rotWithShape="1">
            <a:blip r:embed="rId5">
              <a:alphaModFix/>
            </a:blip>
            <a:stretch>
              <a:fillRect/>
            </a:stretch>
          </a:blipFill>
          <a:ln>
            <a:noFill/>
          </a:ln>
        </p:spPr>
      </p:sp>
      <p:sp>
        <p:nvSpPr>
          <p:cNvPr id="354" name="Google Shape;354;p11"/>
          <p:cNvSpPr/>
          <p:nvPr/>
        </p:nvSpPr>
        <p:spPr>
          <a:xfrm>
            <a:off x="6568814" y="6620613"/>
            <a:ext cx="1182273" cy="1182273"/>
          </a:xfrm>
          <a:custGeom>
            <a:avLst/>
            <a:gdLst/>
            <a:ahLst/>
            <a:cxnLst/>
            <a:rect l="l" t="t" r="r" b="b"/>
            <a:pathLst>
              <a:path w="1182273" h="1182273" extrusionOk="0">
                <a:moveTo>
                  <a:pt x="0" y="0"/>
                </a:moveTo>
                <a:lnTo>
                  <a:pt x="1182273" y="0"/>
                </a:lnTo>
                <a:lnTo>
                  <a:pt x="1182273" y="1182273"/>
                </a:lnTo>
                <a:lnTo>
                  <a:pt x="0" y="1182273"/>
                </a:lnTo>
                <a:lnTo>
                  <a:pt x="0" y="0"/>
                </a:lnTo>
                <a:close/>
              </a:path>
            </a:pathLst>
          </a:custGeom>
          <a:blipFill rotWithShape="1">
            <a:blip r:embed="rId6">
              <a:alphaModFix/>
            </a:blip>
            <a:stretch>
              <a:fillRect/>
            </a:stretch>
          </a:blipFill>
          <a:ln>
            <a:noFill/>
          </a:ln>
        </p:spPr>
      </p:sp>
      <p:sp>
        <p:nvSpPr>
          <p:cNvPr id="355" name="Google Shape;355;p11"/>
          <p:cNvSpPr txBox="1"/>
          <p:nvPr/>
        </p:nvSpPr>
        <p:spPr>
          <a:xfrm>
            <a:off x="17205790" y="9670650"/>
            <a:ext cx="9654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Montserrat"/>
                <a:ea typeface="Montserrat"/>
                <a:cs typeface="Montserrat"/>
                <a:sym typeface="Montserrat"/>
              </a:rPr>
              <a:t>1</a:t>
            </a:r>
            <a:r>
              <a:rPr lang="en-US" sz="3000">
                <a:latin typeface="Montserrat"/>
                <a:ea typeface="Montserrat"/>
                <a:cs typeface="Montserrat"/>
                <a:sym typeface="Montserrat"/>
              </a:rPr>
              <a:t>8</a:t>
            </a:r>
            <a:endParaRPr/>
          </a:p>
        </p:txBody>
      </p:sp>
      <p:sp>
        <p:nvSpPr>
          <p:cNvPr id="356" name="Google Shape;356;p11"/>
          <p:cNvSpPr txBox="1"/>
          <p:nvPr/>
        </p:nvSpPr>
        <p:spPr>
          <a:xfrm>
            <a:off x="13656067" y="2325067"/>
            <a:ext cx="2049012" cy="492253"/>
          </a:xfrm>
          <a:prstGeom prst="rect">
            <a:avLst/>
          </a:prstGeom>
          <a:noFill/>
          <a:ln>
            <a:noFill/>
          </a:ln>
        </p:spPr>
        <p:txBody>
          <a:bodyPr spcFirstLastPara="1" wrap="square" lIns="0" tIns="0" rIns="0" bIns="0" anchor="t" anchorCtr="0">
            <a:spAutoFit/>
          </a:bodyPr>
          <a:lstStyle/>
          <a:p>
            <a:pPr marL="0" marR="0" lvl="0" indent="0" algn="ctr" rtl="0">
              <a:lnSpc>
                <a:spcPct val="104000"/>
              </a:lnSpc>
              <a:spcBef>
                <a:spcPts val="0"/>
              </a:spcBef>
              <a:spcAft>
                <a:spcPts val="0"/>
              </a:spcAft>
              <a:buNone/>
            </a:pPr>
            <a:r>
              <a:rPr lang="en-US" sz="3600" b="1" i="0" u="none" strike="noStrike" cap="none">
                <a:solidFill>
                  <a:srgbClr val="000000"/>
                </a:solidFill>
                <a:latin typeface="Montserrat"/>
                <a:ea typeface="Montserrat"/>
                <a:cs typeface="Montserrat"/>
                <a:sym typeface="Montserrat"/>
              </a:rPr>
              <a:t>Scaling</a:t>
            </a:r>
            <a:endParaRPr/>
          </a:p>
        </p:txBody>
      </p:sp>
      <p:sp>
        <p:nvSpPr>
          <p:cNvPr id="357" name="Google Shape;357;p11"/>
          <p:cNvSpPr txBox="1"/>
          <p:nvPr/>
        </p:nvSpPr>
        <p:spPr>
          <a:xfrm>
            <a:off x="609323" y="2394785"/>
            <a:ext cx="5157454" cy="492253"/>
          </a:xfrm>
          <a:prstGeom prst="rect">
            <a:avLst/>
          </a:prstGeom>
          <a:noFill/>
          <a:ln>
            <a:noFill/>
          </a:ln>
        </p:spPr>
        <p:txBody>
          <a:bodyPr spcFirstLastPara="1" wrap="square" lIns="0" tIns="0" rIns="0" bIns="0" anchor="t" anchorCtr="0">
            <a:spAutoFit/>
          </a:bodyPr>
          <a:lstStyle/>
          <a:p>
            <a:pPr marL="0" marR="0" lvl="0" indent="0" algn="ctr" rtl="0">
              <a:lnSpc>
                <a:spcPct val="104000"/>
              </a:lnSpc>
              <a:spcBef>
                <a:spcPts val="0"/>
              </a:spcBef>
              <a:spcAft>
                <a:spcPts val="0"/>
              </a:spcAft>
              <a:buNone/>
            </a:pPr>
            <a:r>
              <a:rPr lang="en-US" sz="3600" b="1" i="0" u="none" strike="noStrike" cap="none">
                <a:solidFill>
                  <a:srgbClr val="000000"/>
                </a:solidFill>
                <a:latin typeface="Montserrat"/>
                <a:ea typeface="Montserrat"/>
                <a:cs typeface="Montserrat"/>
                <a:sym typeface="Montserrat"/>
              </a:rPr>
              <a:t>Missing Values</a:t>
            </a:r>
            <a:endParaRPr/>
          </a:p>
        </p:txBody>
      </p:sp>
      <p:sp>
        <p:nvSpPr>
          <p:cNvPr id="358" name="Google Shape;358;p11"/>
          <p:cNvSpPr txBox="1"/>
          <p:nvPr/>
        </p:nvSpPr>
        <p:spPr>
          <a:xfrm>
            <a:off x="609323" y="3076003"/>
            <a:ext cx="6059250" cy="1002665"/>
          </a:xfrm>
          <a:prstGeom prst="rect">
            <a:avLst/>
          </a:prstGeom>
          <a:noFill/>
          <a:ln>
            <a:noFill/>
          </a:ln>
        </p:spPr>
        <p:txBody>
          <a:bodyPr spcFirstLastPara="1" wrap="square" lIns="0" tIns="0" rIns="0" bIns="0" anchor="t" anchorCtr="0">
            <a:spAutoFit/>
          </a:bodyPr>
          <a:lstStyle/>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a:solidFill>
                  <a:srgbClr val="000000"/>
                </a:solidFill>
                <a:latin typeface="Montserrat"/>
                <a:ea typeface="Montserrat"/>
                <a:cs typeface="Montserrat"/>
                <a:sym typeface="Montserrat"/>
              </a:rPr>
              <a:t>Handled missing values</a:t>
            </a:r>
            <a:endParaRPr/>
          </a:p>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a:solidFill>
                  <a:srgbClr val="000000"/>
                </a:solidFill>
                <a:latin typeface="Montserrat"/>
                <a:ea typeface="Montserrat"/>
                <a:cs typeface="Montserrat"/>
                <a:sym typeface="Montserrat"/>
              </a:rPr>
              <a:t>Imputed with -1.</a:t>
            </a:r>
            <a:endParaRPr/>
          </a:p>
        </p:txBody>
      </p:sp>
      <p:sp>
        <p:nvSpPr>
          <p:cNvPr id="359" name="Google Shape;359;p11"/>
          <p:cNvSpPr txBox="1"/>
          <p:nvPr/>
        </p:nvSpPr>
        <p:spPr>
          <a:xfrm>
            <a:off x="12362313" y="3076003"/>
            <a:ext cx="5461384" cy="1517015"/>
          </a:xfrm>
          <a:prstGeom prst="rect">
            <a:avLst/>
          </a:prstGeom>
          <a:noFill/>
          <a:ln>
            <a:noFill/>
          </a:ln>
        </p:spPr>
        <p:txBody>
          <a:bodyPr spcFirstLastPara="1" wrap="square" lIns="0" tIns="0" rIns="0" bIns="0" anchor="t" anchorCtr="0">
            <a:spAutoFit/>
          </a:bodyPr>
          <a:lstStyle/>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a:solidFill>
                  <a:srgbClr val="000000"/>
                </a:solidFill>
                <a:latin typeface="Montserrat"/>
                <a:ea typeface="Montserrat"/>
                <a:cs typeface="Montserrat"/>
                <a:sym typeface="Montserrat"/>
              </a:rPr>
              <a:t>Scaled the entire dataset</a:t>
            </a:r>
            <a:endParaRPr/>
          </a:p>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a:solidFill>
                  <a:srgbClr val="000000"/>
                </a:solidFill>
                <a:latin typeface="Montserrat"/>
                <a:ea typeface="Montserrat"/>
                <a:cs typeface="Montserrat"/>
                <a:sym typeface="Montserrat"/>
              </a:rPr>
              <a:t>Used MinMaxScaler with the range (-1,1)</a:t>
            </a:r>
            <a:endParaRPr/>
          </a:p>
        </p:txBody>
      </p:sp>
      <p:sp>
        <p:nvSpPr>
          <p:cNvPr id="360" name="Google Shape;360;p11"/>
          <p:cNvSpPr txBox="1"/>
          <p:nvPr/>
        </p:nvSpPr>
        <p:spPr>
          <a:xfrm>
            <a:off x="-2383289" y="434962"/>
            <a:ext cx="10134376"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Steps Taken</a:t>
            </a:r>
            <a:endParaRPr/>
          </a:p>
        </p:txBody>
      </p:sp>
      <p:sp>
        <p:nvSpPr>
          <p:cNvPr id="361" name="Google Shape;361;p11"/>
          <p:cNvSpPr txBox="1"/>
          <p:nvPr/>
        </p:nvSpPr>
        <p:spPr>
          <a:xfrm>
            <a:off x="12240163" y="5971350"/>
            <a:ext cx="5705700" cy="523200"/>
          </a:xfrm>
          <a:prstGeom prst="rect">
            <a:avLst/>
          </a:prstGeom>
          <a:noFill/>
          <a:ln>
            <a:noFill/>
          </a:ln>
        </p:spPr>
        <p:txBody>
          <a:bodyPr spcFirstLastPara="1" wrap="square" lIns="0" tIns="0" rIns="0" bIns="0" anchor="t" anchorCtr="0">
            <a:spAutoFit/>
          </a:bodyPr>
          <a:lstStyle/>
          <a:p>
            <a:pPr marL="0" marR="0" lvl="0" indent="0" algn="ctr" rtl="0">
              <a:lnSpc>
                <a:spcPct val="104000"/>
              </a:lnSpc>
              <a:spcBef>
                <a:spcPts val="0"/>
              </a:spcBef>
              <a:spcAft>
                <a:spcPts val="0"/>
              </a:spcAft>
              <a:buNone/>
            </a:pPr>
            <a:r>
              <a:rPr lang="en-US" sz="3400" b="1" i="0" u="none" strike="noStrike" cap="none">
                <a:solidFill>
                  <a:srgbClr val="000000"/>
                </a:solidFill>
                <a:latin typeface="Montserrat"/>
                <a:ea typeface="Montserrat"/>
                <a:cs typeface="Montserrat"/>
                <a:sym typeface="Montserrat"/>
              </a:rPr>
              <a:t>Regularisation &amp; Order</a:t>
            </a:r>
            <a:endParaRPr/>
          </a:p>
        </p:txBody>
      </p:sp>
      <p:sp>
        <p:nvSpPr>
          <p:cNvPr id="362" name="Google Shape;362;p11"/>
          <p:cNvSpPr txBox="1"/>
          <p:nvPr/>
        </p:nvSpPr>
        <p:spPr>
          <a:xfrm>
            <a:off x="12481977" y="6770104"/>
            <a:ext cx="5331900" cy="2321100"/>
          </a:xfrm>
          <a:prstGeom prst="rect">
            <a:avLst/>
          </a:prstGeom>
          <a:noFill/>
          <a:ln>
            <a:noFill/>
          </a:ln>
        </p:spPr>
        <p:txBody>
          <a:bodyPr spcFirstLastPara="1" wrap="square" lIns="0" tIns="0" rIns="0" bIns="0" anchor="t" anchorCtr="0">
            <a:spAutoFit/>
          </a:bodyPr>
          <a:lstStyle/>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a:solidFill>
                  <a:srgbClr val="000000"/>
                </a:solidFill>
                <a:latin typeface="Montserrat"/>
                <a:ea typeface="Montserrat"/>
                <a:cs typeface="Montserrat"/>
                <a:sym typeface="Montserrat"/>
              </a:rPr>
              <a:t>Reversed Likert scale and order </a:t>
            </a:r>
            <a:endParaRPr/>
          </a:p>
          <a:p>
            <a:pPr marL="626111" marR="0" lvl="1" indent="-313055" algn="l" rtl="0">
              <a:lnSpc>
                <a:spcPct val="140000"/>
              </a:lnSpc>
              <a:spcBef>
                <a:spcPts val="0"/>
              </a:spcBef>
              <a:spcAft>
                <a:spcPts val="0"/>
              </a:spcAft>
              <a:buClr>
                <a:srgbClr val="000000"/>
              </a:buClr>
              <a:buSzPts val="2900"/>
              <a:buFont typeface="Arial"/>
              <a:buChar char="•"/>
            </a:pPr>
            <a:r>
              <a:rPr lang="en-US" sz="2900" b="0" i="0" u="none" strike="noStrike" cap="none">
                <a:solidFill>
                  <a:srgbClr val="000000"/>
                </a:solidFill>
                <a:latin typeface="Montserrat"/>
                <a:ea typeface="Montserrat"/>
                <a:cs typeface="Montserrat"/>
                <a:sym typeface="Montserrat"/>
              </a:rPr>
              <a:t>Made the scale consistent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8999"/>
            </a:blip>
            <a:stretch>
              <a:fillRect l="-35803" r="-35802"/>
            </a:stretch>
          </a:blipFill>
          <a:ln>
            <a:noFill/>
          </a:ln>
        </p:spPr>
      </p:sp>
      <p:sp>
        <p:nvSpPr>
          <p:cNvPr id="368" name="Google Shape;368;p12" descr="Orange Blur Circle Illustration"/>
          <p:cNvSpPr/>
          <p:nvPr/>
        </p:nvSpPr>
        <p:spPr>
          <a:xfrm>
            <a:off x="-3256526" y="-3284499"/>
            <a:ext cx="7156830" cy="7156830"/>
          </a:xfrm>
          <a:custGeom>
            <a:avLst/>
            <a:gdLst/>
            <a:ahLst/>
            <a:cxnLst/>
            <a:rect l="l" t="t" r="r" b="b"/>
            <a:pathLst>
              <a:path w="7156830" h="7156830" extrusionOk="0">
                <a:moveTo>
                  <a:pt x="0" y="0"/>
                </a:moveTo>
                <a:lnTo>
                  <a:pt x="7156830" y="0"/>
                </a:lnTo>
                <a:lnTo>
                  <a:pt x="7156830" y="7156830"/>
                </a:lnTo>
                <a:lnTo>
                  <a:pt x="0" y="7156830"/>
                </a:lnTo>
                <a:lnTo>
                  <a:pt x="0" y="0"/>
                </a:lnTo>
                <a:close/>
              </a:path>
            </a:pathLst>
          </a:custGeom>
          <a:blipFill rotWithShape="1">
            <a:blip r:embed="rId4">
              <a:alphaModFix amt="69000"/>
            </a:blip>
            <a:stretch>
              <a:fillRect/>
            </a:stretch>
          </a:blipFill>
          <a:ln>
            <a:noFill/>
          </a:ln>
        </p:spPr>
      </p:sp>
      <p:sp>
        <p:nvSpPr>
          <p:cNvPr id="369" name="Google Shape;369;p12" descr="Orange Blur Circle Illustration"/>
          <p:cNvSpPr/>
          <p:nvPr/>
        </p:nvSpPr>
        <p:spPr>
          <a:xfrm>
            <a:off x="14027118" y="-5131412"/>
            <a:ext cx="9581636" cy="9581636"/>
          </a:xfrm>
          <a:custGeom>
            <a:avLst/>
            <a:gdLst/>
            <a:ahLst/>
            <a:cxnLst/>
            <a:rect l="l" t="t" r="r" b="b"/>
            <a:pathLst>
              <a:path w="9581636" h="9581636" extrusionOk="0">
                <a:moveTo>
                  <a:pt x="0" y="0"/>
                </a:moveTo>
                <a:lnTo>
                  <a:pt x="9581636" y="0"/>
                </a:lnTo>
                <a:lnTo>
                  <a:pt x="9581636" y="9581637"/>
                </a:lnTo>
                <a:lnTo>
                  <a:pt x="0" y="9581637"/>
                </a:lnTo>
                <a:lnTo>
                  <a:pt x="0" y="0"/>
                </a:lnTo>
                <a:close/>
              </a:path>
            </a:pathLst>
          </a:custGeom>
          <a:blipFill rotWithShape="1">
            <a:blip r:embed="rId4">
              <a:alphaModFix amt="69000"/>
            </a:blip>
            <a:stretch>
              <a:fillRect/>
            </a:stretch>
          </a:blipFill>
          <a:ln>
            <a:noFill/>
          </a:ln>
        </p:spPr>
      </p:sp>
      <p:sp>
        <p:nvSpPr>
          <p:cNvPr id="371" name="Google Shape;371;p12"/>
          <p:cNvSpPr txBox="1"/>
          <p:nvPr/>
        </p:nvSpPr>
        <p:spPr>
          <a:xfrm>
            <a:off x="1412808" y="4427187"/>
            <a:ext cx="12614310" cy="1537401"/>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0805" b="1" i="0" u="none" strike="noStrike" cap="none">
                <a:solidFill>
                  <a:srgbClr val="351D07"/>
                </a:solidFill>
                <a:latin typeface="Montserrat"/>
                <a:ea typeface="Montserrat"/>
                <a:cs typeface="Montserrat"/>
                <a:sym typeface="Montserrat"/>
              </a:rPr>
              <a:t>MODELING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3" descr="Orange Blur Circle Illustration"/>
          <p:cNvSpPr/>
          <p:nvPr/>
        </p:nvSpPr>
        <p:spPr>
          <a:xfrm>
            <a:off x="12944732" y="-4081055"/>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378" name="Google Shape;378;p13"/>
          <p:cNvSpPr/>
          <p:nvPr/>
        </p:nvSpPr>
        <p:spPr>
          <a:xfrm>
            <a:off x="0" y="3184922"/>
            <a:ext cx="9143999" cy="7102078"/>
          </a:xfrm>
          <a:custGeom>
            <a:avLst/>
            <a:gdLst/>
            <a:ahLst/>
            <a:cxnLst/>
            <a:rect l="l" t="t" r="r" b="b"/>
            <a:pathLst>
              <a:path w="7965322" h="6186608" extrusionOk="0">
                <a:moveTo>
                  <a:pt x="0" y="0"/>
                </a:moveTo>
                <a:lnTo>
                  <a:pt x="7965322" y="0"/>
                </a:lnTo>
                <a:lnTo>
                  <a:pt x="7965322" y="6186608"/>
                </a:lnTo>
                <a:lnTo>
                  <a:pt x="0" y="6186608"/>
                </a:lnTo>
                <a:close/>
              </a:path>
            </a:pathLst>
          </a:custGeom>
          <a:solidFill>
            <a:srgbClr val="FFEFC4"/>
          </a:solidFill>
          <a:ln>
            <a:noFill/>
          </a:ln>
        </p:spPr>
      </p:sp>
      <p:sp>
        <p:nvSpPr>
          <p:cNvPr id="379" name="Google Shape;379;p13"/>
          <p:cNvSpPr/>
          <p:nvPr/>
        </p:nvSpPr>
        <p:spPr>
          <a:xfrm>
            <a:off x="8143327" y="2784597"/>
            <a:ext cx="10144661" cy="7102078"/>
          </a:xfrm>
          <a:custGeom>
            <a:avLst/>
            <a:gdLst/>
            <a:ahLst/>
            <a:cxnLst/>
            <a:rect l="l" t="t" r="r" b="b"/>
            <a:pathLst>
              <a:path w="10144661" h="7102078" extrusionOk="0">
                <a:moveTo>
                  <a:pt x="0" y="0"/>
                </a:moveTo>
                <a:lnTo>
                  <a:pt x="10144661" y="0"/>
                </a:lnTo>
                <a:lnTo>
                  <a:pt x="10144661" y="7102078"/>
                </a:lnTo>
                <a:lnTo>
                  <a:pt x="0" y="7102078"/>
                </a:lnTo>
                <a:lnTo>
                  <a:pt x="0" y="0"/>
                </a:lnTo>
                <a:close/>
              </a:path>
            </a:pathLst>
          </a:custGeom>
          <a:blipFill rotWithShape="1">
            <a:blip r:embed="rId4">
              <a:alphaModFix/>
            </a:blip>
            <a:stretch>
              <a:fillRect l="-6076" t="-13027" r="-12609" b="-13257"/>
            </a:stretch>
          </a:blipFill>
          <a:ln>
            <a:noFill/>
          </a:ln>
        </p:spPr>
      </p:sp>
      <p:sp>
        <p:nvSpPr>
          <p:cNvPr id="380" name="Google Shape;380;p13"/>
          <p:cNvSpPr txBox="1"/>
          <p:nvPr/>
        </p:nvSpPr>
        <p:spPr>
          <a:xfrm>
            <a:off x="244091" y="434962"/>
            <a:ext cx="8406120"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Clustering Technique</a:t>
            </a:r>
            <a:endParaRPr/>
          </a:p>
        </p:txBody>
      </p:sp>
      <p:grpSp>
        <p:nvGrpSpPr>
          <p:cNvPr id="381" name="Google Shape;381;p13"/>
          <p:cNvGrpSpPr/>
          <p:nvPr/>
        </p:nvGrpSpPr>
        <p:grpSpPr>
          <a:xfrm>
            <a:off x="635366" y="5725245"/>
            <a:ext cx="6836902" cy="1935707"/>
            <a:chOff x="0" y="-114300"/>
            <a:chExt cx="9115870" cy="2580942"/>
          </a:xfrm>
        </p:grpSpPr>
        <p:sp>
          <p:nvSpPr>
            <p:cNvPr id="382" name="Google Shape;382;p13"/>
            <p:cNvSpPr txBox="1"/>
            <p:nvPr/>
          </p:nvSpPr>
          <p:spPr>
            <a:xfrm>
              <a:off x="0" y="-114300"/>
              <a:ext cx="9115870" cy="84582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3600" b="1" i="0" u="none" strike="noStrike" cap="none">
                  <a:solidFill>
                    <a:srgbClr val="000000"/>
                  </a:solidFill>
                  <a:latin typeface="Montserrat"/>
                  <a:ea typeface="Montserrat"/>
                  <a:cs typeface="Montserrat"/>
                  <a:sym typeface="Montserrat"/>
                </a:rPr>
                <a:t>Hierarchical Clustering</a:t>
              </a:r>
              <a:endParaRPr/>
            </a:p>
          </p:txBody>
        </p:sp>
        <p:sp>
          <p:nvSpPr>
            <p:cNvPr id="383" name="Google Shape;383;p13"/>
            <p:cNvSpPr txBox="1"/>
            <p:nvPr/>
          </p:nvSpPr>
          <p:spPr>
            <a:xfrm>
              <a:off x="0" y="1145206"/>
              <a:ext cx="9115870" cy="1321436"/>
            </a:xfrm>
            <a:prstGeom prst="rect">
              <a:avLst/>
            </a:prstGeom>
            <a:noFill/>
            <a:ln>
              <a:noFill/>
            </a:ln>
          </p:spPr>
          <p:txBody>
            <a:bodyPr spcFirstLastPara="1" wrap="square" lIns="0" tIns="0" rIns="0" bIns="0" anchor="t" anchorCtr="0">
              <a:spAutoFit/>
            </a:bodyPr>
            <a:lstStyle/>
            <a:p>
              <a:pPr marL="0" marR="0" lvl="0" indent="0" algn="ctr" rtl="0">
                <a:lnSpc>
                  <a:spcPct val="150017"/>
                </a:lnSpc>
                <a:spcBef>
                  <a:spcPts val="0"/>
                </a:spcBef>
                <a:spcAft>
                  <a:spcPts val="0"/>
                </a:spcAft>
                <a:buNone/>
              </a:pPr>
              <a:r>
                <a:rPr lang="en-US" sz="2799" b="0" i="0" u="none" strike="noStrike" cap="none">
                  <a:solidFill>
                    <a:srgbClr val="000000"/>
                  </a:solidFill>
                  <a:latin typeface="Montserrat"/>
                  <a:ea typeface="Montserrat"/>
                  <a:cs typeface="Montserrat"/>
                  <a:sym typeface="Montserrat"/>
                </a:rPr>
                <a:t>Created linkage matrix using Ward method and Euclidean distance</a:t>
              </a:r>
              <a:endParaRPr/>
            </a:p>
          </p:txBody>
        </p:sp>
      </p:grpSp>
      <p:sp>
        <p:nvSpPr>
          <p:cNvPr id="384" name="Google Shape;384;p13"/>
          <p:cNvSpPr txBox="1"/>
          <p:nvPr/>
        </p:nvSpPr>
        <p:spPr>
          <a:xfrm>
            <a:off x="11620294" y="3391922"/>
            <a:ext cx="3152651" cy="66294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000000"/>
                </a:solidFill>
                <a:latin typeface="Montserrat"/>
                <a:ea typeface="Montserrat"/>
                <a:cs typeface="Montserrat"/>
                <a:sym typeface="Montserrat"/>
              </a:rPr>
              <a:t>Dendrogram</a:t>
            </a:r>
            <a:endParaRPr/>
          </a:p>
        </p:txBody>
      </p:sp>
      <p:sp>
        <p:nvSpPr>
          <p:cNvPr id="385" name="Google Shape;385;p13"/>
          <p:cNvSpPr txBox="1"/>
          <p:nvPr/>
        </p:nvSpPr>
        <p:spPr>
          <a:xfrm>
            <a:off x="9563055" y="9351292"/>
            <a:ext cx="730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86" name="Google Shape;386;p13"/>
          <p:cNvSpPr txBox="1"/>
          <p:nvPr/>
        </p:nvSpPr>
        <p:spPr>
          <a:xfrm>
            <a:off x="17624799" y="9648575"/>
            <a:ext cx="5850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a:latin typeface="Montserrat"/>
                <a:ea typeface="Montserrat"/>
                <a:cs typeface="Montserrat"/>
                <a:sym typeface="Montserrat"/>
              </a:rPr>
              <a:t>20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8999"/>
            </a:blip>
            <a:stretch>
              <a:fillRect l="-35803" r="-35802"/>
            </a:stretch>
          </a:blipFill>
          <a:ln>
            <a:noFill/>
          </a:ln>
        </p:spPr>
      </p:sp>
      <p:sp>
        <p:nvSpPr>
          <p:cNvPr id="392" name="Google Shape;392;p14" descr="Orange Blur Circle Illustration"/>
          <p:cNvSpPr/>
          <p:nvPr/>
        </p:nvSpPr>
        <p:spPr>
          <a:xfrm>
            <a:off x="-3256526" y="-3284499"/>
            <a:ext cx="7156830" cy="7156830"/>
          </a:xfrm>
          <a:custGeom>
            <a:avLst/>
            <a:gdLst/>
            <a:ahLst/>
            <a:cxnLst/>
            <a:rect l="l" t="t" r="r" b="b"/>
            <a:pathLst>
              <a:path w="7156830" h="7156830" extrusionOk="0">
                <a:moveTo>
                  <a:pt x="0" y="0"/>
                </a:moveTo>
                <a:lnTo>
                  <a:pt x="7156830" y="0"/>
                </a:lnTo>
                <a:lnTo>
                  <a:pt x="7156830" y="7156830"/>
                </a:lnTo>
                <a:lnTo>
                  <a:pt x="0" y="7156830"/>
                </a:lnTo>
                <a:lnTo>
                  <a:pt x="0" y="0"/>
                </a:lnTo>
                <a:close/>
              </a:path>
            </a:pathLst>
          </a:custGeom>
          <a:blipFill rotWithShape="1">
            <a:blip r:embed="rId4">
              <a:alphaModFix amt="69000"/>
            </a:blip>
            <a:stretch>
              <a:fillRect/>
            </a:stretch>
          </a:blipFill>
          <a:ln>
            <a:noFill/>
          </a:ln>
        </p:spPr>
      </p:sp>
      <p:sp>
        <p:nvSpPr>
          <p:cNvPr id="393" name="Google Shape;393;p14" descr="Orange Blur Circle Illustration"/>
          <p:cNvSpPr/>
          <p:nvPr/>
        </p:nvSpPr>
        <p:spPr>
          <a:xfrm>
            <a:off x="14027118" y="-5131412"/>
            <a:ext cx="9581636" cy="9581636"/>
          </a:xfrm>
          <a:custGeom>
            <a:avLst/>
            <a:gdLst/>
            <a:ahLst/>
            <a:cxnLst/>
            <a:rect l="l" t="t" r="r" b="b"/>
            <a:pathLst>
              <a:path w="9581636" h="9581636" extrusionOk="0">
                <a:moveTo>
                  <a:pt x="0" y="0"/>
                </a:moveTo>
                <a:lnTo>
                  <a:pt x="9581636" y="0"/>
                </a:lnTo>
                <a:lnTo>
                  <a:pt x="9581636" y="9581637"/>
                </a:lnTo>
                <a:lnTo>
                  <a:pt x="0" y="9581637"/>
                </a:lnTo>
                <a:lnTo>
                  <a:pt x="0" y="0"/>
                </a:lnTo>
                <a:close/>
              </a:path>
            </a:pathLst>
          </a:custGeom>
          <a:blipFill rotWithShape="1">
            <a:blip r:embed="rId4">
              <a:alphaModFix amt="69000"/>
            </a:blip>
            <a:stretch>
              <a:fillRect/>
            </a:stretch>
          </a:blipFill>
          <a:ln>
            <a:noFill/>
          </a:ln>
        </p:spPr>
      </p:sp>
      <p:sp>
        <p:nvSpPr>
          <p:cNvPr id="395" name="Google Shape;395;p14"/>
          <p:cNvSpPr txBox="1"/>
          <p:nvPr/>
        </p:nvSpPr>
        <p:spPr>
          <a:xfrm>
            <a:off x="1412808" y="3674712"/>
            <a:ext cx="12614310" cy="3042351"/>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0805" b="1" i="0" u="none" strike="noStrike" cap="none">
                <a:solidFill>
                  <a:srgbClr val="351D07"/>
                </a:solidFill>
                <a:latin typeface="Montserrat"/>
                <a:ea typeface="Montserrat"/>
                <a:cs typeface="Montserrat"/>
                <a:sym typeface="Montserrat"/>
              </a:rPr>
              <a:t>FEATURE SELECTION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5"/>
          <p:cNvSpPr/>
          <p:nvPr/>
        </p:nvSpPr>
        <p:spPr>
          <a:xfrm>
            <a:off x="-2812026" y="6264085"/>
            <a:ext cx="7156830" cy="7156830"/>
          </a:xfrm>
          <a:custGeom>
            <a:avLst/>
            <a:gdLst/>
            <a:ahLst/>
            <a:cxnLst/>
            <a:rect l="l" t="t" r="r" b="b"/>
            <a:pathLst>
              <a:path w="7156830" h="7156830" extrusionOk="0">
                <a:moveTo>
                  <a:pt x="0" y="0"/>
                </a:moveTo>
                <a:lnTo>
                  <a:pt x="7156830" y="0"/>
                </a:lnTo>
                <a:lnTo>
                  <a:pt x="7156830" y="7156830"/>
                </a:lnTo>
                <a:lnTo>
                  <a:pt x="0" y="7156830"/>
                </a:lnTo>
                <a:lnTo>
                  <a:pt x="0" y="0"/>
                </a:lnTo>
                <a:close/>
              </a:path>
            </a:pathLst>
          </a:custGeom>
          <a:blipFill rotWithShape="1">
            <a:blip r:embed="rId3">
              <a:alphaModFix amt="69000"/>
            </a:blip>
            <a:stretch>
              <a:fillRect/>
            </a:stretch>
          </a:blipFill>
          <a:ln>
            <a:noFill/>
          </a:ln>
        </p:spPr>
      </p:sp>
      <p:sp>
        <p:nvSpPr>
          <p:cNvPr id="401" name="Google Shape;401;p15"/>
          <p:cNvSpPr/>
          <p:nvPr/>
        </p:nvSpPr>
        <p:spPr>
          <a:xfrm>
            <a:off x="12944732" y="-4081055"/>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403" name="Google Shape;403;p15"/>
          <p:cNvSpPr/>
          <p:nvPr/>
        </p:nvSpPr>
        <p:spPr>
          <a:xfrm>
            <a:off x="7816882" y="2305537"/>
            <a:ext cx="9711251" cy="6390087"/>
          </a:xfrm>
          <a:custGeom>
            <a:avLst/>
            <a:gdLst/>
            <a:ahLst/>
            <a:cxnLst/>
            <a:rect l="l" t="t" r="r" b="b"/>
            <a:pathLst>
              <a:path w="9711251" h="6390087" extrusionOk="0">
                <a:moveTo>
                  <a:pt x="0" y="0"/>
                </a:moveTo>
                <a:lnTo>
                  <a:pt x="9711252" y="0"/>
                </a:lnTo>
                <a:lnTo>
                  <a:pt x="9711252" y="6390088"/>
                </a:lnTo>
                <a:lnTo>
                  <a:pt x="0" y="6390088"/>
                </a:lnTo>
                <a:lnTo>
                  <a:pt x="0" y="0"/>
                </a:lnTo>
                <a:close/>
              </a:path>
            </a:pathLst>
          </a:custGeom>
          <a:blipFill rotWithShape="1">
            <a:blip r:embed="rId4">
              <a:alphaModFix/>
            </a:blip>
            <a:stretch>
              <a:fillRect/>
            </a:stretch>
          </a:blipFill>
          <a:ln>
            <a:noFill/>
          </a:ln>
        </p:spPr>
      </p:sp>
      <p:sp>
        <p:nvSpPr>
          <p:cNvPr id="404" name="Google Shape;404;p15"/>
          <p:cNvSpPr txBox="1"/>
          <p:nvPr/>
        </p:nvSpPr>
        <p:spPr>
          <a:xfrm>
            <a:off x="-990376" y="311301"/>
            <a:ext cx="10134376"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Feature Importance</a:t>
            </a:r>
            <a:endParaRPr/>
          </a:p>
        </p:txBody>
      </p:sp>
      <p:sp>
        <p:nvSpPr>
          <p:cNvPr id="405" name="Google Shape;405;p15"/>
          <p:cNvSpPr txBox="1"/>
          <p:nvPr/>
        </p:nvSpPr>
        <p:spPr>
          <a:xfrm>
            <a:off x="17628380" y="9648575"/>
            <a:ext cx="5817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a:latin typeface="Montserrat"/>
                <a:ea typeface="Montserrat"/>
                <a:cs typeface="Montserrat"/>
                <a:sym typeface="Montserrat"/>
              </a:rPr>
              <a:t>22</a:t>
            </a:r>
            <a:endParaRPr/>
          </a:p>
        </p:txBody>
      </p:sp>
      <p:sp>
        <p:nvSpPr>
          <p:cNvPr id="406" name="Google Shape;406;p15"/>
          <p:cNvSpPr txBox="1"/>
          <p:nvPr/>
        </p:nvSpPr>
        <p:spPr>
          <a:xfrm>
            <a:off x="592439" y="2033164"/>
            <a:ext cx="6472219" cy="6523689"/>
          </a:xfrm>
          <a:prstGeom prst="rect">
            <a:avLst/>
          </a:prstGeom>
          <a:noFill/>
          <a:ln>
            <a:noFill/>
          </a:ln>
        </p:spPr>
        <p:txBody>
          <a:bodyPr spcFirstLastPara="1" wrap="square" lIns="0" tIns="0" rIns="0" bIns="0" anchor="t" anchorCtr="0">
            <a:spAutoFit/>
          </a:bodyPr>
          <a:lstStyle/>
          <a:p>
            <a:pPr marL="0" marR="0" lvl="0" indent="0" algn="l" rtl="0">
              <a:lnSpc>
                <a:spcPct val="140022"/>
              </a:lnSpc>
              <a:spcBef>
                <a:spcPts val="0"/>
              </a:spcBef>
              <a:spcAft>
                <a:spcPts val="0"/>
              </a:spcAft>
              <a:buNone/>
            </a:pPr>
            <a:r>
              <a:rPr lang="en-US" sz="2661" b="1" i="0" u="none" strike="noStrike" cap="none">
                <a:solidFill>
                  <a:srgbClr val="000000"/>
                </a:solidFill>
                <a:latin typeface="Montserrat"/>
                <a:ea typeface="Montserrat"/>
                <a:cs typeface="Montserrat"/>
                <a:sym typeface="Montserrat"/>
              </a:rPr>
              <a:t>Process:</a:t>
            </a:r>
            <a:endParaRPr/>
          </a:p>
          <a:p>
            <a:pPr marL="0" marR="0" lvl="0" indent="0" algn="l" rtl="0">
              <a:lnSpc>
                <a:spcPct val="140022"/>
              </a:lnSpc>
              <a:spcBef>
                <a:spcPts val="0"/>
              </a:spcBef>
              <a:spcAft>
                <a:spcPts val="0"/>
              </a:spcAft>
              <a:buNone/>
            </a:pPr>
            <a:r>
              <a:rPr lang="en-US" sz="2661" b="0" i="0" u="none" strike="noStrike" cap="none">
                <a:solidFill>
                  <a:srgbClr val="000000"/>
                </a:solidFill>
                <a:latin typeface="Montserrat"/>
                <a:ea typeface="Montserrat"/>
                <a:cs typeface="Montserrat"/>
                <a:sym typeface="Montserrat"/>
              </a:rPr>
              <a:t>1. Used RandomForestClassifier on top 50 features for importance.</a:t>
            </a:r>
            <a:endParaRPr/>
          </a:p>
          <a:p>
            <a:pPr marL="0" marR="0" lvl="0" indent="0" algn="l" rtl="0">
              <a:lnSpc>
                <a:spcPct val="140022"/>
              </a:lnSpc>
              <a:spcBef>
                <a:spcPts val="0"/>
              </a:spcBef>
              <a:spcAft>
                <a:spcPts val="0"/>
              </a:spcAft>
              <a:buNone/>
            </a:pPr>
            <a:r>
              <a:rPr lang="en-US" sz="2661" b="0" i="0" u="none" strike="noStrike" cap="none">
                <a:solidFill>
                  <a:srgbClr val="000000"/>
                </a:solidFill>
                <a:latin typeface="Montserrat"/>
                <a:ea typeface="Montserrat"/>
                <a:cs typeface="Montserrat"/>
                <a:sym typeface="Montserrat"/>
              </a:rPr>
              <a:t>2. Analyzed feature impact by cluster.</a:t>
            </a:r>
            <a:endParaRPr/>
          </a:p>
          <a:p>
            <a:pPr marL="0" marR="0" lvl="0" indent="0" algn="l" rtl="0">
              <a:lnSpc>
                <a:spcPct val="140022"/>
              </a:lnSpc>
              <a:spcBef>
                <a:spcPts val="0"/>
              </a:spcBef>
              <a:spcAft>
                <a:spcPts val="0"/>
              </a:spcAft>
              <a:buNone/>
            </a:pPr>
            <a:endParaRPr sz="2661" b="0" i="0" u="none" strike="noStrike" cap="none">
              <a:solidFill>
                <a:srgbClr val="000000"/>
              </a:solidFill>
              <a:latin typeface="Montserrat"/>
              <a:ea typeface="Montserrat"/>
              <a:cs typeface="Montserrat"/>
              <a:sym typeface="Montserrat"/>
            </a:endParaRPr>
          </a:p>
          <a:p>
            <a:pPr marL="0" marR="0" lvl="0" indent="0" algn="l" rtl="0">
              <a:lnSpc>
                <a:spcPct val="140022"/>
              </a:lnSpc>
              <a:spcBef>
                <a:spcPts val="0"/>
              </a:spcBef>
              <a:spcAft>
                <a:spcPts val="0"/>
              </a:spcAft>
              <a:buNone/>
            </a:pPr>
            <a:r>
              <a:rPr lang="en-US" sz="2661" b="1" i="0" u="none" strike="noStrike" cap="none">
                <a:solidFill>
                  <a:srgbClr val="000000"/>
                </a:solidFill>
                <a:latin typeface="Montserrat"/>
                <a:ea typeface="Montserrat"/>
                <a:cs typeface="Montserrat"/>
                <a:sym typeface="Montserrat"/>
              </a:rPr>
              <a:t>Cluster 1 - "Harmony Quaff":</a:t>
            </a:r>
            <a:endParaRPr/>
          </a:p>
          <a:p>
            <a:pPr marL="574693" marR="0" lvl="1" indent="-287346" algn="l" rtl="0">
              <a:lnSpc>
                <a:spcPct val="140022"/>
              </a:lnSpc>
              <a:spcBef>
                <a:spcPts val="0"/>
              </a:spcBef>
              <a:spcAft>
                <a:spcPts val="0"/>
              </a:spcAft>
              <a:buClr>
                <a:srgbClr val="000000"/>
              </a:buClr>
              <a:buSzPts val="2661"/>
              <a:buFont typeface="Arial"/>
              <a:buChar char="•"/>
            </a:pPr>
            <a:r>
              <a:rPr lang="en-US" sz="2661" b="0" i="0" u="none" strike="noStrike" cap="none">
                <a:solidFill>
                  <a:srgbClr val="000000"/>
                </a:solidFill>
                <a:latin typeface="Montserrat"/>
                <a:ea typeface="Montserrat"/>
                <a:cs typeface="Montserrat"/>
                <a:sym typeface="Montserrat"/>
              </a:rPr>
              <a:t>Prefers stable relationships; less internet engagement; Refined taste in choice of beverage.</a:t>
            </a:r>
            <a:endParaRPr/>
          </a:p>
          <a:p>
            <a:pPr marL="0" marR="0" lvl="0" indent="0" algn="l" rtl="0">
              <a:lnSpc>
                <a:spcPct val="140022"/>
              </a:lnSpc>
              <a:spcBef>
                <a:spcPts val="0"/>
              </a:spcBef>
              <a:spcAft>
                <a:spcPts val="0"/>
              </a:spcAft>
              <a:buNone/>
            </a:pPr>
            <a:endParaRPr sz="2661" b="0" i="0" u="none" strike="noStrike" cap="none">
              <a:solidFill>
                <a:srgbClr val="000000"/>
              </a:solidFill>
              <a:latin typeface="Montserrat"/>
              <a:ea typeface="Montserrat"/>
              <a:cs typeface="Montserrat"/>
              <a:sym typeface="Montserrat"/>
            </a:endParaRPr>
          </a:p>
          <a:p>
            <a:pPr marL="0" marR="0" lvl="0" indent="0" algn="l" rtl="0">
              <a:lnSpc>
                <a:spcPct val="140022"/>
              </a:lnSpc>
              <a:spcBef>
                <a:spcPts val="0"/>
              </a:spcBef>
              <a:spcAft>
                <a:spcPts val="0"/>
              </a:spcAft>
              <a:buNone/>
            </a:pPr>
            <a:r>
              <a:rPr lang="en-US" sz="2661" b="1" i="0" u="none" strike="noStrike" cap="none">
                <a:solidFill>
                  <a:srgbClr val="000000"/>
                </a:solidFill>
                <a:latin typeface="Montserrat"/>
                <a:ea typeface="Montserrat"/>
                <a:cs typeface="Montserrat"/>
                <a:sym typeface="Montserrat"/>
              </a:rPr>
              <a:t>Cluster 2 - "Quality Connoisseurs":</a:t>
            </a:r>
            <a:endParaRPr/>
          </a:p>
          <a:p>
            <a:pPr marL="574693" marR="0" lvl="1" indent="-287346" algn="l" rtl="0">
              <a:lnSpc>
                <a:spcPct val="140022"/>
              </a:lnSpc>
              <a:spcBef>
                <a:spcPts val="0"/>
              </a:spcBef>
              <a:spcAft>
                <a:spcPts val="0"/>
              </a:spcAft>
              <a:buClr>
                <a:srgbClr val="000000"/>
              </a:buClr>
              <a:buSzPts val="2661"/>
              <a:buFont typeface="Arial"/>
              <a:buChar char="•"/>
            </a:pPr>
            <a:r>
              <a:rPr lang="en-US" sz="2661" b="0" i="0" u="none" strike="noStrike" cap="none">
                <a:solidFill>
                  <a:srgbClr val="000000"/>
                </a:solidFill>
                <a:latin typeface="Montserrat"/>
                <a:ea typeface="Montserrat"/>
                <a:cs typeface="Montserrat"/>
                <a:sym typeface="Montserrat"/>
              </a:rPr>
              <a:t> Values quality and authenticity; responsive to quality-focused marketing.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601402" y="1768082"/>
            <a:ext cx="2229198" cy="2229198"/>
          </a:xfrm>
          <a:custGeom>
            <a:avLst/>
            <a:gdLst/>
            <a:ahLst/>
            <a:cxnLst/>
            <a:rect l="l" t="t" r="r" b="b"/>
            <a:pathLst>
              <a:path w="2229198" h="2229198" extrusionOk="0">
                <a:moveTo>
                  <a:pt x="0" y="0"/>
                </a:moveTo>
                <a:lnTo>
                  <a:pt x="2229199" y="0"/>
                </a:lnTo>
                <a:lnTo>
                  <a:pt x="2229199" y="2229198"/>
                </a:lnTo>
                <a:lnTo>
                  <a:pt x="0" y="2229198"/>
                </a:lnTo>
                <a:lnTo>
                  <a:pt x="0" y="0"/>
                </a:lnTo>
                <a:close/>
              </a:path>
            </a:pathLst>
          </a:custGeom>
          <a:blipFill rotWithShape="1">
            <a:blip r:embed="rId3">
              <a:alphaModFix/>
            </a:blip>
            <a:stretch>
              <a:fillRect/>
            </a:stretch>
          </a:blipFill>
          <a:ln>
            <a:noFill/>
          </a:ln>
        </p:spPr>
      </p:sp>
      <p:sp>
        <p:nvSpPr>
          <p:cNvPr id="99" name="Google Shape;99;p2"/>
          <p:cNvSpPr/>
          <p:nvPr/>
        </p:nvSpPr>
        <p:spPr>
          <a:xfrm>
            <a:off x="12979989" y="1863998"/>
            <a:ext cx="2224212" cy="2224212"/>
          </a:xfrm>
          <a:custGeom>
            <a:avLst/>
            <a:gdLst/>
            <a:ahLst/>
            <a:cxnLst/>
            <a:rect l="l" t="t" r="r" b="b"/>
            <a:pathLst>
              <a:path w="2224212" h="2224212" extrusionOk="0">
                <a:moveTo>
                  <a:pt x="0" y="0"/>
                </a:moveTo>
                <a:lnTo>
                  <a:pt x="2224213" y="0"/>
                </a:lnTo>
                <a:lnTo>
                  <a:pt x="2224213" y="2224212"/>
                </a:lnTo>
                <a:lnTo>
                  <a:pt x="0" y="2224212"/>
                </a:lnTo>
                <a:lnTo>
                  <a:pt x="0" y="0"/>
                </a:lnTo>
                <a:close/>
              </a:path>
            </a:pathLst>
          </a:custGeom>
          <a:blipFill rotWithShape="1">
            <a:blip r:embed="rId4">
              <a:alphaModFix/>
            </a:blip>
            <a:stretch>
              <a:fillRect/>
            </a:stretch>
          </a:blipFill>
          <a:ln>
            <a:noFill/>
          </a:ln>
        </p:spPr>
      </p:sp>
      <p:sp>
        <p:nvSpPr>
          <p:cNvPr id="100" name="Google Shape;100;p2"/>
          <p:cNvSpPr/>
          <p:nvPr/>
        </p:nvSpPr>
        <p:spPr>
          <a:xfrm>
            <a:off x="11135266" y="6145279"/>
            <a:ext cx="2319719" cy="2319719"/>
          </a:xfrm>
          <a:custGeom>
            <a:avLst/>
            <a:gdLst/>
            <a:ahLst/>
            <a:cxnLst/>
            <a:rect l="l" t="t" r="r" b="b"/>
            <a:pathLst>
              <a:path w="2319719" h="2319719" extrusionOk="0">
                <a:moveTo>
                  <a:pt x="0" y="0"/>
                </a:moveTo>
                <a:lnTo>
                  <a:pt x="2319718" y="0"/>
                </a:lnTo>
                <a:lnTo>
                  <a:pt x="2319718" y="2319719"/>
                </a:lnTo>
                <a:lnTo>
                  <a:pt x="0" y="2319719"/>
                </a:lnTo>
                <a:lnTo>
                  <a:pt x="0" y="0"/>
                </a:lnTo>
                <a:close/>
              </a:path>
            </a:pathLst>
          </a:custGeom>
          <a:blipFill rotWithShape="1">
            <a:blip r:embed="rId5">
              <a:alphaModFix/>
            </a:blip>
            <a:stretch>
              <a:fillRect/>
            </a:stretch>
          </a:blipFill>
          <a:ln>
            <a:noFill/>
          </a:ln>
        </p:spPr>
      </p:sp>
      <p:sp>
        <p:nvSpPr>
          <p:cNvPr id="101" name="Google Shape;101;p2"/>
          <p:cNvSpPr/>
          <p:nvPr/>
        </p:nvSpPr>
        <p:spPr>
          <a:xfrm>
            <a:off x="15466093" y="6233831"/>
            <a:ext cx="2397569" cy="2397569"/>
          </a:xfrm>
          <a:custGeom>
            <a:avLst/>
            <a:gdLst/>
            <a:ahLst/>
            <a:cxnLst/>
            <a:rect l="l" t="t" r="r" b="b"/>
            <a:pathLst>
              <a:path w="2397569" h="2397569" extrusionOk="0">
                <a:moveTo>
                  <a:pt x="0" y="0"/>
                </a:moveTo>
                <a:lnTo>
                  <a:pt x="2397569" y="0"/>
                </a:lnTo>
                <a:lnTo>
                  <a:pt x="2397569" y="2397569"/>
                </a:lnTo>
                <a:lnTo>
                  <a:pt x="0" y="2397569"/>
                </a:lnTo>
                <a:lnTo>
                  <a:pt x="0" y="0"/>
                </a:lnTo>
                <a:close/>
              </a:path>
            </a:pathLst>
          </a:custGeom>
          <a:blipFill rotWithShape="1">
            <a:blip r:embed="rId6">
              <a:alphaModFix/>
            </a:blip>
            <a:stretch>
              <a:fillRect/>
            </a:stretch>
          </a:blipFill>
          <a:ln>
            <a:noFill/>
          </a:ln>
        </p:spPr>
      </p:sp>
      <p:sp>
        <p:nvSpPr>
          <p:cNvPr id="102" name="Google Shape;102;p2"/>
          <p:cNvSpPr/>
          <p:nvPr/>
        </p:nvSpPr>
        <p:spPr>
          <a:xfrm>
            <a:off x="8766037" y="1817357"/>
            <a:ext cx="2270853" cy="2270853"/>
          </a:xfrm>
          <a:custGeom>
            <a:avLst/>
            <a:gdLst/>
            <a:ahLst/>
            <a:cxnLst/>
            <a:rect l="l" t="t" r="r" b="b"/>
            <a:pathLst>
              <a:path w="2270853" h="2270853" extrusionOk="0">
                <a:moveTo>
                  <a:pt x="0" y="0"/>
                </a:moveTo>
                <a:lnTo>
                  <a:pt x="2270852" y="0"/>
                </a:lnTo>
                <a:lnTo>
                  <a:pt x="2270852" y="2270853"/>
                </a:lnTo>
                <a:lnTo>
                  <a:pt x="0" y="2270853"/>
                </a:lnTo>
                <a:lnTo>
                  <a:pt x="0" y="0"/>
                </a:lnTo>
                <a:close/>
              </a:path>
            </a:pathLst>
          </a:custGeom>
          <a:blipFill rotWithShape="1">
            <a:blip r:embed="rId7">
              <a:alphaModFix/>
            </a:blip>
            <a:stretch>
              <a:fillRect/>
            </a:stretch>
          </a:blipFill>
          <a:ln>
            <a:noFill/>
          </a:ln>
        </p:spPr>
      </p:sp>
      <p:sp>
        <p:nvSpPr>
          <p:cNvPr id="103" name="Google Shape;103;p2"/>
          <p:cNvSpPr/>
          <p:nvPr/>
        </p:nvSpPr>
        <p:spPr>
          <a:xfrm>
            <a:off x="6801688" y="6065592"/>
            <a:ext cx="2320128" cy="2320128"/>
          </a:xfrm>
          <a:custGeom>
            <a:avLst/>
            <a:gdLst/>
            <a:ahLst/>
            <a:cxnLst/>
            <a:rect l="l" t="t" r="r" b="b"/>
            <a:pathLst>
              <a:path w="2320128" h="2320128" extrusionOk="0">
                <a:moveTo>
                  <a:pt x="0" y="0"/>
                </a:moveTo>
                <a:lnTo>
                  <a:pt x="2320128" y="0"/>
                </a:lnTo>
                <a:lnTo>
                  <a:pt x="2320128" y="2320128"/>
                </a:lnTo>
                <a:lnTo>
                  <a:pt x="0" y="2320128"/>
                </a:lnTo>
                <a:lnTo>
                  <a:pt x="0" y="0"/>
                </a:lnTo>
                <a:close/>
              </a:path>
            </a:pathLst>
          </a:custGeom>
          <a:blipFill rotWithShape="1">
            <a:blip r:embed="rId8">
              <a:alphaModFix/>
            </a:blip>
            <a:stretch>
              <a:fillRect/>
            </a:stretch>
          </a:blipFill>
          <a:ln>
            <a:noFill/>
          </a:ln>
        </p:spPr>
      </p:sp>
      <p:sp>
        <p:nvSpPr>
          <p:cNvPr id="104" name="Google Shape;104;p2"/>
          <p:cNvSpPr/>
          <p:nvPr/>
        </p:nvSpPr>
        <p:spPr>
          <a:xfrm>
            <a:off x="4428655" y="1768082"/>
            <a:ext cx="2395217" cy="2320128"/>
          </a:xfrm>
          <a:custGeom>
            <a:avLst/>
            <a:gdLst/>
            <a:ahLst/>
            <a:cxnLst/>
            <a:rect l="l" t="t" r="r" b="b"/>
            <a:pathLst>
              <a:path w="2395217" h="2320128" extrusionOk="0">
                <a:moveTo>
                  <a:pt x="0" y="0"/>
                </a:moveTo>
                <a:lnTo>
                  <a:pt x="2395217" y="0"/>
                </a:lnTo>
                <a:lnTo>
                  <a:pt x="2395217" y="2320128"/>
                </a:lnTo>
                <a:lnTo>
                  <a:pt x="0" y="2320128"/>
                </a:lnTo>
                <a:lnTo>
                  <a:pt x="0" y="0"/>
                </a:lnTo>
                <a:close/>
              </a:path>
            </a:pathLst>
          </a:custGeom>
          <a:blipFill rotWithShape="1">
            <a:blip r:embed="rId9">
              <a:alphaModFix/>
            </a:blip>
            <a:stretch>
              <a:fillRect t="-1616" b="-1617"/>
            </a:stretch>
          </a:blipFill>
          <a:ln>
            <a:noFill/>
          </a:ln>
        </p:spPr>
      </p:sp>
      <p:sp>
        <p:nvSpPr>
          <p:cNvPr id="105" name="Google Shape;105;p2"/>
          <p:cNvSpPr/>
          <p:nvPr/>
        </p:nvSpPr>
        <p:spPr>
          <a:xfrm>
            <a:off x="2209225" y="6065592"/>
            <a:ext cx="2363265" cy="2363265"/>
          </a:xfrm>
          <a:custGeom>
            <a:avLst/>
            <a:gdLst/>
            <a:ahLst/>
            <a:cxnLst/>
            <a:rect l="l" t="t" r="r" b="b"/>
            <a:pathLst>
              <a:path w="2363265" h="2363265" extrusionOk="0">
                <a:moveTo>
                  <a:pt x="0" y="0"/>
                </a:moveTo>
                <a:lnTo>
                  <a:pt x="2363264" y="0"/>
                </a:lnTo>
                <a:lnTo>
                  <a:pt x="2363264" y="2363265"/>
                </a:lnTo>
                <a:lnTo>
                  <a:pt x="0" y="2363265"/>
                </a:lnTo>
                <a:lnTo>
                  <a:pt x="0" y="0"/>
                </a:lnTo>
                <a:close/>
              </a:path>
            </a:pathLst>
          </a:custGeom>
          <a:blipFill rotWithShape="1">
            <a:blip r:embed="rId10">
              <a:alphaModFix/>
            </a:blip>
            <a:stretch>
              <a:fillRect/>
            </a:stretch>
          </a:blipFill>
          <a:ln>
            <a:noFill/>
          </a:ln>
        </p:spPr>
      </p:sp>
      <p:sp>
        <p:nvSpPr>
          <p:cNvPr id="106" name="Google Shape;106;p2"/>
          <p:cNvSpPr txBox="1"/>
          <p:nvPr/>
        </p:nvSpPr>
        <p:spPr>
          <a:xfrm>
            <a:off x="601402" y="4744731"/>
            <a:ext cx="2229300" cy="960300"/>
          </a:xfrm>
          <a:prstGeom prst="rect">
            <a:avLst/>
          </a:prstGeom>
          <a:noFill/>
          <a:ln>
            <a:noFill/>
          </a:ln>
        </p:spPr>
        <p:txBody>
          <a:bodyPr spcFirstLastPara="1" wrap="square" lIns="0" tIns="0" rIns="0" bIns="0" anchor="ctr" anchorCtr="0">
            <a:noAutofit/>
          </a:bodyPr>
          <a:lstStyle/>
          <a:p>
            <a:pPr marL="0" marR="0" lvl="0" indent="0" algn="ctr" rtl="0">
              <a:lnSpc>
                <a:spcPct val="140015"/>
              </a:lnSpc>
              <a:spcBef>
                <a:spcPts val="0"/>
              </a:spcBef>
              <a:spcAft>
                <a:spcPts val="0"/>
              </a:spcAft>
              <a:buNone/>
            </a:pPr>
            <a:r>
              <a:rPr lang="en-US" sz="2599" b="0" i="0" u="none" strike="noStrike" cap="none">
                <a:solidFill>
                  <a:srgbClr val="000000"/>
                </a:solidFill>
                <a:latin typeface="Arial"/>
                <a:ea typeface="Arial"/>
                <a:cs typeface="Arial"/>
                <a:sym typeface="Arial"/>
              </a:rPr>
              <a:t> </a:t>
            </a:r>
            <a:r>
              <a:rPr lang="en-US" sz="2599" b="0" i="0" u="none" strike="noStrike" cap="none">
                <a:solidFill>
                  <a:schemeClr val="accent5"/>
                </a:solidFill>
                <a:latin typeface="Arial"/>
                <a:ea typeface="Arial"/>
                <a:cs typeface="Arial"/>
                <a:sym typeface="Arial"/>
              </a:rPr>
              <a:t> Refined Sippers</a:t>
            </a:r>
            <a:endParaRPr>
              <a:solidFill>
                <a:schemeClr val="accent5"/>
              </a:solidFill>
            </a:endParaRPr>
          </a:p>
        </p:txBody>
      </p:sp>
      <p:sp>
        <p:nvSpPr>
          <p:cNvPr id="107" name="Google Shape;107;p2"/>
          <p:cNvSpPr txBox="1"/>
          <p:nvPr/>
        </p:nvSpPr>
        <p:spPr>
          <a:xfrm>
            <a:off x="199425" y="4222126"/>
            <a:ext cx="3033300" cy="3540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99" b="1" i="0" u="none" strike="noStrike" cap="none">
                <a:solidFill>
                  <a:schemeClr val="dk2"/>
                </a:solidFill>
                <a:latin typeface="Montserrat"/>
                <a:ea typeface="Montserrat"/>
                <a:cs typeface="Montserrat"/>
                <a:sym typeface="Montserrat"/>
              </a:rPr>
              <a:t>Harmony Quaffs</a:t>
            </a:r>
            <a:endParaRPr>
              <a:solidFill>
                <a:schemeClr val="dk2"/>
              </a:solidFill>
            </a:endParaRPr>
          </a:p>
        </p:txBody>
      </p:sp>
      <p:sp>
        <p:nvSpPr>
          <p:cNvPr id="108" name="Google Shape;108;p2"/>
          <p:cNvSpPr txBox="1"/>
          <p:nvPr/>
        </p:nvSpPr>
        <p:spPr>
          <a:xfrm>
            <a:off x="3689139" y="4222126"/>
            <a:ext cx="3874200" cy="3540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99" b="1" i="0" u="none" strike="noStrike" cap="none">
                <a:solidFill>
                  <a:srgbClr val="000000"/>
                </a:solidFill>
                <a:latin typeface="Montserrat"/>
                <a:ea typeface="Montserrat"/>
                <a:cs typeface="Montserrat"/>
                <a:sym typeface="Montserrat"/>
              </a:rPr>
              <a:t> </a:t>
            </a:r>
            <a:r>
              <a:rPr lang="en-US" sz="2299" b="1">
                <a:solidFill>
                  <a:schemeClr val="dk2"/>
                </a:solidFill>
                <a:latin typeface="Montserrat"/>
                <a:ea typeface="Montserrat"/>
                <a:cs typeface="Montserrat"/>
                <a:sym typeface="Montserrat"/>
              </a:rPr>
              <a:t>Quality</a:t>
            </a:r>
            <a:r>
              <a:rPr lang="en-US" sz="2299" b="1" i="0" u="none" strike="noStrike" cap="none">
                <a:solidFill>
                  <a:srgbClr val="000000"/>
                </a:solidFill>
                <a:latin typeface="Montserrat"/>
                <a:ea typeface="Montserrat"/>
                <a:cs typeface="Montserrat"/>
                <a:sym typeface="Montserrat"/>
              </a:rPr>
              <a:t> </a:t>
            </a:r>
            <a:r>
              <a:rPr lang="en-US" sz="2299" b="1">
                <a:solidFill>
                  <a:schemeClr val="dk2"/>
                </a:solidFill>
                <a:latin typeface="Montserrat"/>
                <a:ea typeface="Montserrat"/>
                <a:cs typeface="Montserrat"/>
                <a:sym typeface="Montserrat"/>
              </a:rPr>
              <a:t>Connoisseurs</a:t>
            </a:r>
            <a:endParaRPr/>
          </a:p>
        </p:txBody>
      </p:sp>
      <p:sp>
        <p:nvSpPr>
          <p:cNvPr id="109" name="Google Shape;109;p2"/>
          <p:cNvSpPr txBox="1"/>
          <p:nvPr/>
        </p:nvSpPr>
        <p:spPr>
          <a:xfrm>
            <a:off x="4572489" y="4689475"/>
            <a:ext cx="2229300" cy="9603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99" b="0" i="0" u="none" strike="noStrike" cap="none">
                <a:solidFill>
                  <a:schemeClr val="accent5"/>
                </a:solidFill>
                <a:latin typeface="Arial"/>
                <a:ea typeface="Arial"/>
                <a:cs typeface="Arial"/>
                <a:sym typeface="Arial"/>
              </a:rPr>
              <a:t> Discerning Shoppers</a:t>
            </a:r>
            <a:endParaRPr>
              <a:solidFill>
                <a:schemeClr val="accent5"/>
              </a:solidFill>
            </a:endParaRPr>
          </a:p>
        </p:txBody>
      </p:sp>
      <p:sp>
        <p:nvSpPr>
          <p:cNvPr id="110" name="Google Shape;110;p2"/>
          <p:cNvSpPr txBox="1"/>
          <p:nvPr/>
        </p:nvSpPr>
        <p:spPr>
          <a:xfrm>
            <a:off x="8844381" y="4744731"/>
            <a:ext cx="2229300" cy="9603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99" b="0" i="0" u="none" strike="noStrike" cap="none">
                <a:solidFill>
                  <a:schemeClr val="accent5"/>
                </a:solidFill>
                <a:latin typeface="Arial"/>
                <a:ea typeface="Arial"/>
                <a:cs typeface="Arial"/>
                <a:sym typeface="Arial"/>
              </a:rPr>
              <a:t> Casual Browsers</a:t>
            </a:r>
            <a:endParaRPr>
              <a:solidFill>
                <a:schemeClr val="accent5"/>
              </a:solidFill>
            </a:endParaRPr>
          </a:p>
        </p:txBody>
      </p:sp>
      <p:sp>
        <p:nvSpPr>
          <p:cNvPr id="111" name="Google Shape;111;p2"/>
          <p:cNvSpPr txBox="1"/>
          <p:nvPr/>
        </p:nvSpPr>
        <p:spPr>
          <a:xfrm>
            <a:off x="13116273" y="4689475"/>
            <a:ext cx="2229300" cy="9603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99" b="0" i="0" u="none" strike="noStrike" cap="none">
                <a:solidFill>
                  <a:schemeClr val="accent5"/>
                </a:solidFill>
                <a:latin typeface="Arial"/>
                <a:ea typeface="Arial"/>
                <a:cs typeface="Arial"/>
                <a:sym typeface="Arial"/>
              </a:rPr>
              <a:t>Dynamic Aficionados</a:t>
            </a:r>
            <a:endParaRPr>
              <a:solidFill>
                <a:schemeClr val="accent5"/>
              </a:solidFill>
            </a:endParaRPr>
          </a:p>
        </p:txBody>
      </p:sp>
      <p:sp>
        <p:nvSpPr>
          <p:cNvPr id="112" name="Google Shape;112;p2"/>
          <p:cNvSpPr txBox="1"/>
          <p:nvPr/>
        </p:nvSpPr>
        <p:spPr>
          <a:xfrm>
            <a:off x="8020588" y="4247899"/>
            <a:ext cx="3874200" cy="3540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99" b="1" i="0" u="none" strike="noStrike" cap="none">
                <a:solidFill>
                  <a:schemeClr val="dk2"/>
                </a:solidFill>
                <a:latin typeface="Montserrat"/>
                <a:ea typeface="Montserrat"/>
                <a:cs typeface="Montserrat"/>
                <a:sym typeface="Montserrat"/>
              </a:rPr>
              <a:t> Relaxed Connectors</a:t>
            </a:r>
            <a:endParaRPr>
              <a:solidFill>
                <a:schemeClr val="dk2"/>
              </a:solidFill>
            </a:endParaRPr>
          </a:p>
        </p:txBody>
      </p:sp>
      <p:sp>
        <p:nvSpPr>
          <p:cNvPr id="113" name="Google Shape;113;p2"/>
          <p:cNvSpPr txBox="1"/>
          <p:nvPr/>
        </p:nvSpPr>
        <p:spPr>
          <a:xfrm>
            <a:off x="12293748" y="4247899"/>
            <a:ext cx="3874200" cy="3540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99" b="1" i="0" u="none" strike="noStrike" cap="none">
                <a:solidFill>
                  <a:schemeClr val="dk2"/>
                </a:solidFill>
                <a:latin typeface="Montserrat"/>
                <a:ea typeface="Montserrat"/>
                <a:cs typeface="Montserrat"/>
                <a:sym typeface="Montserrat"/>
              </a:rPr>
              <a:t> Social Sippers</a:t>
            </a:r>
            <a:endParaRPr>
              <a:solidFill>
                <a:schemeClr val="dk2"/>
              </a:solidFill>
            </a:endParaRPr>
          </a:p>
        </p:txBody>
      </p:sp>
      <p:sp>
        <p:nvSpPr>
          <p:cNvPr id="114" name="Google Shape;114;p2"/>
          <p:cNvSpPr txBox="1"/>
          <p:nvPr/>
        </p:nvSpPr>
        <p:spPr>
          <a:xfrm>
            <a:off x="1874280" y="8562207"/>
            <a:ext cx="3033300" cy="3540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99" b="1" i="0" u="none" strike="noStrike" cap="none">
                <a:solidFill>
                  <a:schemeClr val="dk2"/>
                </a:solidFill>
                <a:latin typeface="Montserrat"/>
                <a:ea typeface="Montserrat"/>
                <a:cs typeface="Montserrat"/>
                <a:sym typeface="Montserrat"/>
              </a:rPr>
              <a:t>Serenity Sippers</a:t>
            </a:r>
            <a:endParaRPr>
              <a:solidFill>
                <a:schemeClr val="dk2"/>
              </a:solidFill>
            </a:endParaRPr>
          </a:p>
        </p:txBody>
      </p:sp>
      <p:sp>
        <p:nvSpPr>
          <p:cNvPr id="115" name="Google Shape;115;p2"/>
          <p:cNvSpPr txBox="1"/>
          <p:nvPr/>
        </p:nvSpPr>
        <p:spPr>
          <a:xfrm>
            <a:off x="6022041" y="8562207"/>
            <a:ext cx="3879300" cy="3540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99" b="1" i="0" u="none" strike="noStrike" cap="none">
                <a:solidFill>
                  <a:schemeClr val="dk2"/>
                </a:solidFill>
                <a:latin typeface="Montserrat"/>
                <a:ea typeface="Montserrat"/>
                <a:cs typeface="Montserrat"/>
                <a:sym typeface="Montserrat"/>
              </a:rPr>
              <a:t>Ready-to-Drink Relaxers</a:t>
            </a:r>
            <a:endParaRPr>
              <a:solidFill>
                <a:schemeClr val="dk2"/>
              </a:solidFill>
            </a:endParaRPr>
          </a:p>
        </p:txBody>
      </p:sp>
      <p:sp>
        <p:nvSpPr>
          <p:cNvPr id="116" name="Google Shape;116;p2"/>
          <p:cNvSpPr txBox="1"/>
          <p:nvPr/>
        </p:nvSpPr>
        <p:spPr>
          <a:xfrm>
            <a:off x="2209225" y="9084812"/>
            <a:ext cx="2574300" cy="9603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99" b="0" i="0" u="none" strike="noStrike" cap="none">
                <a:solidFill>
                  <a:schemeClr val="accent5"/>
                </a:solidFill>
                <a:latin typeface="Arial"/>
                <a:ea typeface="Arial"/>
                <a:cs typeface="Arial"/>
                <a:sym typeface="Arial"/>
              </a:rPr>
              <a:t>Thoughtful Homebody</a:t>
            </a:r>
            <a:endParaRPr>
              <a:solidFill>
                <a:schemeClr val="accent5"/>
              </a:solidFill>
            </a:endParaRPr>
          </a:p>
        </p:txBody>
      </p:sp>
      <p:sp>
        <p:nvSpPr>
          <p:cNvPr id="117" name="Google Shape;117;p2"/>
          <p:cNvSpPr txBox="1"/>
          <p:nvPr/>
        </p:nvSpPr>
        <p:spPr>
          <a:xfrm>
            <a:off x="6847153" y="9066656"/>
            <a:ext cx="2229300" cy="9603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99" b="0" i="0" u="none" strike="noStrike" cap="none">
                <a:solidFill>
                  <a:schemeClr val="accent5"/>
                </a:solidFill>
                <a:latin typeface="Arial"/>
                <a:ea typeface="Arial"/>
                <a:cs typeface="Arial"/>
                <a:sym typeface="Arial"/>
              </a:rPr>
              <a:t> Effortless Indulgers</a:t>
            </a:r>
            <a:endParaRPr>
              <a:solidFill>
                <a:schemeClr val="accent5"/>
              </a:solidFill>
            </a:endParaRPr>
          </a:p>
        </p:txBody>
      </p:sp>
      <p:sp>
        <p:nvSpPr>
          <p:cNvPr id="118" name="Google Shape;118;p2"/>
          <p:cNvSpPr txBox="1"/>
          <p:nvPr/>
        </p:nvSpPr>
        <p:spPr>
          <a:xfrm>
            <a:off x="10433257" y="8598348"/>
            <a:ext cx="4164000" cy="3540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99" b="1" i="0" u="none" strike="noStrike" cap="none">
                <a:solidFill>
                  <a:schemeClr val="dk2"/>
                </a:solidFill>
                <a:latin typeface="Montserrat"/>
                <a:ea typeface="Montserrat"/>
                <a:cs typeface="Montserrat"/>
                <a:sym typeface="Montserrat"/>
              </a:rPr>
              <a:t>Adventurous Qualitarians</a:t>
            </a:r>
            <a:endParaRPr>
              <a:solidFill>
                <a:schemeClr val="dk2"/>
              </a:solidFill>
            </a:endParaRPr>
          </a:p>
        </p:txBody>
      </p:sp>
      <p:sp>
        <p:nvSpPr>
          <p:cNvPr id="119" name="Google Shape;119;p2"/>
          <p:cNvSpPr txBox="1"/>
          <p:nvPr/>
        </p:nvSpPr>
        <p:spPr>
          <a:xfrm>
            <a:off x="11301540" y="9066656"/>
            <a:ext cx="2427300" cy="9603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99" b="0" i="0" u="none" strike="noStrike" cap="none">
                <a:solidFill>
                  <a:schemeClr val="accent5"/>
                </a:solidFill>
                <a:latin typeface="Arial"/>
                <a:ea typeface="Arial"/>
                <a:cs typeface="Arial"/>
                <a:sym typeface="Arial"/>
              </a:rPr>
              <a:t>Heritage Voyagers</a:t>
            </a:r>
            <a:endParaRPr>
              <a:solidFill>
                <a:schemeClr val="accent5"/>
              </a:solidFill>
            </a:endParaRPr>
          </a:p>
        </p:txBody>
      </p:sp>
      <p:sp>
        <p:nvSpPr>
          <p:cNvPr id="120" name="Google Shape;120;p2"/>
          <p:cNvSpPr txBox="1"/>
          <p:nvPr/>
        </p:nvSpPr>
        <p:spPr>
          <a:xfrm>
            <a:off x="14597181" y="8598348"/>
            <a:ext cx="4164000" cy="3540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99" b="1" i="0" u="none" strike="noStrike" cap="none">
                <a:solidFill>
                  <a:schemeClr val="dk2"/>
                </a:solidFill>
                <a:latin typeface="Montserrat"/>
                <a:ea typeface="Montserrat"/>
                <a:cs typeface="Montserrat"/>
                <a:sym typeface="Montserrat"/>
              </a:rPr>
              <a:t>Beer Connoisseurs</a:t>
            </a:r>
            <a:endParaRPr>
              <a:solidFill>
                <a:schemeClr val="dk2"/>
              </a:solidFill>
            </a:endParaRPr>
          </a:p>
        </p:txBody>
      </p:sp>
      <p:sp>
        <p:nvSpPr>
          <p:cNvPr id="121" name="Google Shape;121;p2"/>
          <p:cNvSpPr txBox="1"/>
          <p:nvPr/>
        </p:nvSpPr>
        <p:spPr>
          <a:xfrm>
            <a:off x="15634464" y="9073893"/>
            <a:ext cx="2229300" cy="960300"/>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99" b="0" i="0" u="none" strike="noStrike" cap="none">
                <a:solidFill>
                  <a:schemeClr val="accent5"/>
                </a:solidFill>
                <a:latin typeface="Arial"/>
                <a:ea typeface="Arial"/>
                <a:cs typeface="Arial"/>
                <a:sym typeface="Arial"/>
              </a:rPr>
              <a:t> ChillBrew Crew</a:t>
            </a:r>
            <a:endParaRPr>
              <a:solidFill>
                <a:schemeClr val="accent5"/>
              </a:solidFill>
            </a:endParaRPr>
          </a:p>
        </p:txBody>
      </p:sp>
      <p:sp>
        <p:nvSpPr>
          <p:cNvPr id="122" name="Google Shape;122;p2"/>
          <p:cNvSpPr txBox="1"/>
          <p:nvPr/>
        </p:nvSpPr>
        <p:spPr>
          <a:xfrm>
            <a:off x="-797925" y="206525"/>
            <a:ext cx="12592800" cy="954300"/>
          </a:xfrm>
          <a:prstGeom prst="rect">
            <a:avLst/>
          </a:prstGeom>
          <a:noFill/>
          <a:ln>
            <a:noFill/>
          </a:ln>
        </p:spPr>
        <p:txBody>
          <a:bodyPr spcFirstLastPara="1" wrap="square" lIns="91425" tIns="91425" rIns="91425" bIns="91425" anchor="t" anchorCtr="0">
            <a:spAutoFit/>
          </a:bodyPr>
          <a:lstStyle/>
          <a:p>
            <a:pPr marL="0" marR="0" lvl="0" indent="0" algn="ctr" rtl="0">
              <a:lnSpc>
                <a:spcPct val="125000"/>
              </a:lnSpc>
              <a:spcBef>
                <a:spcPts val="0"/>
              </a:spcBef>
              <a:spcAft>
                <a:spcPts val="0"/>
              </a:spcAft>
              <a:buClr>
                <a:srgbClr val="000000"/>
              </a:buClr>
              <a:buFont typeface="Arial"/>
              <a:buNone/>
            </a:pPr>
            <a:r>
              <a:rPr lang="en-US" sz="5000" b="1">
                <a:latin typeface="Montserrat Black"/>
                <a:ea typeface="Montserrat Black"/>
                <a:cs typeface="Montserrat Black"/>
                <a:sym typeface="Montserrat Black"/>
              </a:rPr>
              <a:t>Executive Summary: Findings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8999"/>
            </a:blip>
            <a:stretch>
              <a:fillRect l="-35803" r="-35802"/>
            </a:stretch>
          </a:blipFill>
          <a:ln>
            <a:noFill/>
          </a:ln>
        </p:spPr>
      </p:sp>
      <p:sp>
        <p:nvSpPr>
          <p:cNvPr id="412" name="Google Shape;412;p21" descr="Orange Blur Circle Illustration"/>
          <p:cNvSpPr/>
          <p:nvPr/>
        </p:nvSpPr>
        <p:spPr>
          <a:xfrm>
            <a:off x="-3256526" y="-3284499"/>
            <a:ext cx="7156830" cy="7156830"/>
          </a:xfrm>
          <a:custGeom>
            <a:avLst/>
            <a:gdLst/>
            <a:ahLst/>
            <a:cxnLst/>
            <a:rect l="l" t="t" r="r" b="b"/>
            <a:pathLst>
              <a:path w="7156830" h="7156830" extrusionOk="0">
                <a:moveTo>
                  <a:pt x="0" y="0"/>
                </a:moveTo>
                <a:lnTo>
                  <a:pt x="7156830" y="0"/>
                </a:lnTo>
                <a:lnTo>
                  <a:pt x="7156830" y="7156830"/>
                </a:lnTo>
                <a:lnTo>
                  <a:pt x="0" y="7156830"/>
                </a:lnTo>
                <a:lnTo>
                  <a:pt x="0" y="0"/>
                </a:lnTo>
                <a:close/>
              </a:path>
            </a:pathLst>
          </a:custGeom>
          <a:blipFill rotWithShape="1">
            <a:blip r:embed="rId4">
              <a:alphaModFix amt="69000"/>
            </a:blip>
            <a:stretch>
              <a:fillRect/>
            </a:stretch>
          </a:blipFill>
          <a:ln>
            <a:noFill/>
          </a:ln>
        </p:spPr>
      </p:sp>
      <p:sp>
        <p:nvSpPr>
          <p:cNvPr id="413" name="Google Shape;413;p21" descr="Orange Blur Circle Illustration"/>
          <p:cNvSpPr/>
          <p:nvPr/>
        </p:nvSpPr>
        <p:spPr>
          <a:xfrm>
            <a:off x="14027118" y="-5131412"/>
            <a:ext cx="9581636" cy="9581636"/>
          </a:xfrm>
          <a:custGeom>
            <a:avLst/>
            <a:gdLst/>
            <a:ahLst/>
            <a:cxnLst/>
            <a:rect l="l" t="t" r="r" b="b"/>
            <a:pathLst>
              <a:path w="9581636" h="9581636" extrusionOk="0">
                <a:moveTo>
                  <a:pt x="0" y="0"/>
                </a:moveTo>
                <a:lnTo>
                  <a:pt x="9581636" y="0"/>
                </a:lnTo>
                <a:lnTo>
                  <a:pt x="9581636" y="9581637"/>
                </a:lnTo>
                <a:lnTo>
                  <a:pt x="0" y="9581637"/>
                </a:lnTo>
                <a:lnTo>
                  <a:pt x="0" y="0"/>
                </a:lnTo>
                <a:close/>
              </a:path>
            </a:pathLst>
          </a:custGeom>
          <a:blipFill rotWithShape="1">
            <a:blip r:embed="rId4">
              <a:alphaModFix amt="69000"/>
            </a:blip>
            <a:stretch>
              <a:fillRect/>
            </a:stretch>
          </a:blipFill>
          <a:ln>
            <a:noFill/>
          </a:ln>
        </p:spPr>
      </p:sp>
      <p:sp>
        <p:nvSpPr>
          <p:cNvPr id="415" name="Google Shape;415;p21"/>
          <p:cNvSpPr txBox="1"/>
          <p:nvPr/>
        </p:nvSpPr>
        <p:spPr>
          <a:xfrm>
            <a:off x="1412808" y="3674712"/>
            <a:ext cx="12614310" cy="3042351"/>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0805" b="1" i="0" u="none" strike="noStrike" cap="none">
                <a:solidFill>
                  <a:srgbClr val="351D07"/>
                </a:solidFill>
                <a:latin typeface="Montserrat"/>
                <a:ea typeface="Montserrat"/>
                <a:cs typeface="Montserrat"/>
                <a:sym typeface="Montserrat"/>
              </a:rPr>
              <a:t>SUCCESS CRITERIA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22"/>
          <p:cNvSpPr/>
          <p:nvPr/>
        </p:nvSpPr>
        <p:spPr>
          <a:xfrm>
            <a:off x="9294751" y="1502811"/>
            <a:ext cx="1741406" cy="2117211"/>
          </a:xfrm>
          <a:custGeom>
            <a:avLst/>
            <a:gdLst/>
            <a:ahLst/>
            <a:cxnLst/>
            <a:rect l="l" t="t" r="r" b="b"/>
            <a:pathLst>
              <a:path w="1741406" h="2117211" extrusionOk="0">
                <a:moveTo>
                  <a:pt x="0" y="0"/>
                </a:moveTo>
                <a:lnTo>
                  <a:pt x="1741406" y="0"/>
                </a:lnTo>
                <a:lnTo>
                  <a:pt x="1741406" y="2117211"/>
                </a:lnTo>
                <a:lnTo>
                  <a:pt x="0" y="2117211"/>
                </a:lnTo>
                <a:lnTo>
                  <a:pt x="0" y="0"/>
                </a:lnTo>
                <a:close/>
              </a:path>
            </a:pathLst>
          </a:custGeom>
          <a:blipFill rotWithShape="1">
            <a:blip r:embed="rId3">
              <a:alphaModFix/>
            </a:blip>
            <a:stretch>
              <a:fillRect/>
            </a:stretch>
          </a:blipFill>
          <a:ln>
            <a:noFill/>
          </a:ln>
        </p:spPr>
      </p:sp>
      <p:sp>
        <p:nvSpPr>
          <p:cNvPr id="422" name="Google Shape;422;p22"/>
          <p:cNvSpPr txBox="1"/>
          <p:nvPr/>
        </p:nvSpPr>
        <p:spPr>
          <a:xfrm>
            <a:off x="10953900" y="2720875"/>
            <a:ext cx="7248000" cy="6232200"/>
          </a:xfrm>
          <a:prstGeom prst="rect">
            <a:avLst/>
          </a:prstGeom>
          <a:noFill/>
          <a:ln>
            <a:noFill/>
          </a:ln>
        </p:spPr>
        <p:txBody>
          <a:bodyPr spcFirstLastPara="1" wrap="square" lIns="0" tIns="0" rIns="0" bIns="0" anchor="t" anchorCtr="0">
            <a:spAutoFit/>
          </a:bodyPr>
          <a:lstStyle/>
          <a:p>
            <a:pPr marL="582928" marR="0" lvl="1" indent="-291464"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Tailored Marketing Strategies:</a:t>
            </a:r>
            <a:endParaRPr/>
          </a:p>
          <a:p>
            <a:pPr marL="1165857" marR="0" lvl="2" indent="-388618"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Findings that can directly be translated into business strategies</a:t>
            </a:r>
            <a:endParaRPr/>
          </a:p>
          <a:p>
            <a:pPr marL="582928" marR="0" lvl="1" indent="-291464"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 Recommendations based on the  specific characteristics of each cluster</a:t>
            </a:r>
            <a:endParaRPr/>
          </a:p>
          <a:p>
            <a:pPr marL="1165857" marR="0" lvl="2" indent="-388618"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Aim to align with marketing objectives, such as, but not limited to:</a:t>
            </a:r>
            <a:endParaRPr/>
          </a:p>
          <a:p>
            <a:pPr marL="1165857" marR="0" lvl="2" indent="-388618"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optimizing spend</a:t>
            </a:r>
            <a:endParaRPr/>
          </a:p>
          <a:p>
            <a:pPr marL="1165857" marR="0" lvl="2" indent="-388618"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improve customer satisfaction </a:t>
            </a:r>
            <a:endParaRPr/>
          </a:p>
          <a:p>
            <a:pPr marL="1165857" marR="0" lvl="2" indent="-388618"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enhance customer loyalty</a:t>
            </a:r>
            <a:endParaRPr/>
          </a:p>
        </p:txBody>
      </p:sp>
      <p:sp>
        <p:nvSpPr>
          <p:cNvPr id="423" name="Google Shape;423;p22"/>
          <p:cNvSpPr txBox="1"/>
          <p:nvPr/>
        </p:nvSpPr>
        <p:spPr>
          <a:xfrm>
            <a:off x="2628565" y="2720867"/>
            <a:ext cx="6219900" cy="6232200"/>
          </a:xfrm>
          <a:prstGeom prst="rect">
            <a:avLst/>
          </a:prstGeom>
          <a:noFill/>
          <a:ln>
            <a:noFill/>
          </a:ln>
        </p:spPr>
        <p:txBody>
          <a:bodyPr spcFirstLastPara="1" wrap="square" lIns="0" tIns="0" rIns="0" bIns="0" anchor="t" anchorCtr="0">
            <a:spAutoFit/>
          </a:bodyPr>
          <a:lstStyle/>
          <a:p>
            <a:pPr marL="582928" marR="0" lvl="1" indent="-291464"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 Hierarchical Clustering</a:t>
            </a:r>
            <a:endParaRPr/>
          </a:p>
          <a:p>
            <a:pPr marL="582928" marR="0" lvl="1" indent="-291464"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Comprehensive Data Preprocessing</a:t>
            </a:r>
            <a:endParaRPr/>
          </a:p>
          <a:p>
            <a:pPr marL="582928" marR="0" lvl="1" indent="-291464"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Cluster Homogeneity and Validation:</a:t>
            </a:r>
            <a:endParaRPr/>
          </a:p>
          <a:p>
            <a:pPr marL="1165857" marR="0" lvl="2" indent="-388618"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Used Silhouette Score</a:t>
            </a:r>
            <a:endParaRPr/>
          </a:p>
          <a:p>
            <a:pPr marL="1165857" marR="0" lvl="2" indent="-388618"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Aim for value to be close to 1. </a:t>
            </a:r>
            <a:endParaRPr/>
          </a:p>
          <a:p>
            <a:pPr marL="1165857" marR="0" lvl="2" indent="-388618"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Improved from 0.1 to 0.5. </a:t>
            </a:r>
            <a:endParaRPr/>
          </a:p>
          <a:p>
            <a:pPr marL="1165857" marR="0" lvl="2" indent="-388618" algn="l" rtl="0">
              <a:lnSpc>
                <a:spcPct val="140014"/>
              </a:lnSpc>
              <a:spcBef>
                <a:spcPts val="0"/>
              </a:spcBef>
              <a:spcAft>
                <a:spcPts val="0"/>
              </a:spcAft>
              <a:buClr>
                <a:srgbClr val="000000"/>
              </a:buClr>
              <a:buSzPts val="2699"/>
              <a:buFont typeface="Arial"/>
              <a:buChar char="⚬"/>
            </a:pPr>
            <a:r>
              <a:rPr lang="en-US" sz="2699" b="0" i="0" u="none" strike="noStrike" cap="none">
                <a:solidFill>
                  <a:srgbClr val="000000"/>
                </a:solidFill>
                <a:latin typeface="Montserrat"/>
                <a:ea typeface="Montserrat"/>
                <a:cs typeface="Montserrat"/>
                <a:sym typeface="Montserrat"/>
              </a:rPr>
              <a:t>Expected to improve with more data. </a:t>
            </a:r>
            <a:endParaRPr/>
          </a:p>
          <a:p>
            <a:pPr marL="0" marR="0" lvl="0" indent="0" algn="l" rtl="0">
              <a:lnSpc>
                <a:spcPct val="140014"/>
              </a:lnSpc>
              <a:spcBef>
                <a:spcPts val="0"/>
              </a:spcBef>
              <a:spcAft>
                <a:spcPts val="0"/>
              </a:spcAft>
              <a:buNone/>
            </a:pPr>
            <a:endParaRPr sz="2699" b="0" i="0" u="none" strike="noStrike" cap="none">
              <a:solidFill>
                <a:srgbClr val="000000"/>
              </a:solidFill>
              <a:latin typeface="Montserrat"/>
              <a:ea typeface="Montserrat"/>
              <a:cs typeface="Montserrat"/>
              <a:sym typeface="Montserrat"/>
            </a:endParaRPr>
          </a:p>
        </p:txBody>
      </p:sp>
      <p:sp>
        <p:nvSpPr>
          <p:cNvPr id="424" name="Google Shape;424;p22"/>
          <p:cNvSpPr txBox="1"/>
          <p:nvPr/>
        </p:nvSpPr>
        <p:spPr>
          <a:xfrm>
            <a:off x="11775274" y="1980988"/>
            <a:ext cx="4575300" cy="5079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US" sz="3299" b="1" i="0" u="none" strike="noStrike" cap="none">
                <a:solidFill>
                  <a:srgbClr val="000000"/>
                </a:solidFill>
                <a:latin typeface="Montserrat"/>
                <a:ea typeface="Montserrat"/>
                <a:cs typeface="Montserrat"/>
                <a:sym typeface="Montserrat"/>
              </a:rPr>
              <a:t>Business Aspect</a:t>
            </a:r>
            <a:endParaRPr/>
          </a:p>
        </p:txBody>
      </p:sp>
      <p:sp>
        <p:nvSpPr>
          <p:cNvPr id="425" name="Google Shape;425;p22"/>
          <p:cNvSpPr/>
          <p:nvPr/>
        </p:nvSpPr>
        <p:spPr>
          <a:xfrm>
            <a:off x="-3762118" y="51435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4">
              <a:alphaModFix amt="69000"/>
            </a:blip>
            <a:stretch>
              <a:fillRect/>
            </a:stretch>
          </a:blipFill>
          <a:ln>
            <a:noFill/>
          </a:ln>
        </p:spPr>
      </p:sp>
      <p:sp>
        <p:nvSpPr>
          <p:cNvPr id="426" name="Google Shape;426;p22"/>
          <p:cNvSpPr/>
          <p:nvPr/>
        </p:nvSpPr>
        <p:spPr>
          <a:xfrm>
            <a:off x="12695306" y="-5071629"/>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4">
              <a:alphaModFix amt="69000"/>
            </a:blip>
            <a:stretch>
              <a:fillRect/>
            </a:stretch>
          </a:blipFill>
          <a:ln>
            <a:noFill/>
          </a:ln>
        </p:spPr>
        <p:txBody>
          <a:bodyPr/>
          <a:lstStyle/>
          <a:p>
            <a:endParaRPr lang="en-US" dirty="0"/>
          </a:p>
        </p:txBody>
      </p:sp>
      <p:sp>
        <p:nvSpPr>
          <p:cNvPr id="427" name="Google Shape;427;p22"/>
          <p:cNvSpPr/>
          <p:nvPr/>
        </p:nvSpPr>
        <p:spPr>
          <a:xfrm>
            <a:off x="593667" y="1803377"/>
            <a:ext cx="2034898" cy="1902630"/>
          </a:xfrm>
          <a:custGeom>
            <a:avLst/>
            <a:gdLst/>
            <a:ahLst/>
            <a:cxnLst/>
            <a:rect l="l" t="t" r="r" b="b"/>
            <a:pathLst>
              <a:path w="2034898" h="1902630" extrusionOk="0">
                <a:moveTo>
                  <a:pt x="0" y="0"/>
                </a:moveTo>
                <a:lnTo>
                  <a:pt x="2034898" y="0"/>
                </a:lnTo>
                <a:lnTo>
                  <a:pt x="2034898" y="1902630"/>
                </a:lnTo>
                <a:lnTo>
                  <a:pt x="0" y="1902630"/>
                </a:lnTo>
                <a:lnTo>
                  <a:pt x="0" y="0"/>
                </a:lnTo>
                <a:close/>
              </a:path>
            </a:pathLst>
          </a:custGeom>
          <a:blipFill rotWithShape="1">
            <a:blip r:embed="rId5">
              <a:alphaModFix/>
            </a:blip>
            <a:stretch>
              <a:fillRect/>
            </a:stretch>
          </a:blipFill>
          <a:ln>
            <a:noFill/>
          </a:ln>
        </p:spPr>
      </p:sp>
      <p:sp>
        <p:nvSpPr>
          <p:cNvPr id="428" name="Google Shape;428;p22"/>
          <p:cNvSpPr txBox="1"/>
          <p:nvPr/>
        </p:nvSpPr>
        <p:spPr>
          <a:xfrm>
            <a:off x="-1549546" y="317288"/>
            <a:ext cx="11431846"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Performance Metrics</a:t>
            </a:r>
            <a:endParaRPr/>
          </a:p>
        </p:txBody>
      </p:sp>
      <p:sp>
        <p:nvSpPr>
          <p:cNvPr id="429" name="Google Shape;429;p22"/>
          <p:cNvSpPr txBox="1"/>
          <p:nvPr/>
        </p:nvSpPr>
        <p:spPr>
          <a:xfrm>
            <a:off x="3085703" y="1953001"/>
            <a:ext cx="3753900" cy="5079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US" sz="3299" b="1" i="0" u="none" strike="noStrike" cap="none">
                <a:solidFill>
                  <a:srgbClr val="000000"/>
                </a:solidFill>
                <a:latin typeface="Montserrat"/>
                <a:ea typeface="Montserrat"/>
                <a:cs typeface="Montserrat"/>
                <a:sym typeface="Montserrat"/>
              </a:rPr>
              <a:t>Technical Aspect</a:t>
            </a:r>
            <a:endParaRPr/>
          </a:p>
        </p:txBody>
      </p:sp>
      <p:sp>
        <p:nvSpPr>
          <p:cNvPr id="430" name="Google Shape;430;p22"/>
          <p:cNvSpPr txBox="1"/>
          <p:nvPr/>
        </p:nvSpPr>
        <p:spPr>
          <a:xfrm>
            <a:off x="17597251" y="9648575"/>
            <a:ext cx="6621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Montserrat"/>
                <a:ea typeface="Montserrat"/>
                <a:cs typeface="Montserrat"/>
                <a:sym typeface="Montserrat"/>
              </a:rPr>
              <a:t>2</a:t>
            </a:r>
            <a:r>
              <a:rPr lang="en-US" sz="3000">
                <a:latin typeface="Montserrat"/>
                <a:ea typeface="Montserrat"/>
                <a:cs typeface="Montserrat"/>
                <a:sym typeface="Montserrat"/>
              </a:rPr>
              <a:t>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8999"/>
            </a:blip>
            <a:stretch>
              <a:fillRect l="-35803" r="-35802"/>
            </a:stretch>
          </a:blipFill>
          <a:ln>
            <a:noFill/>
          </a:ln>
        </p:spPr>
      </p:sp>
      <p:sp>
        <p:nvSpPr>
          <p:cNvPr id="436" name="Google Shape;436;p23" descr="Orange Blur Circle Illustration"/>
          <p:cNvSpPr/>
          <p:nvPr/>
        </p:nvSpPr>
        <p:spPr>
          <a:xfrm>
            <a:off x="-3256526" y="-3284499"/>
            <a:ext cx="7156830" cy="7156830"/>
          </a:xfrm>
          <a:custGeom>
            <a:avLst/>
            <a:gdLst/>
            <a:ahLst/>
            <a:cxnLst/>
            <a:rect l="l" t="t" r="r" b="b"/>
            <a:pathLst>
              <a:path w="7156830" h="7156830" extrusionOk="0">
                <a:moveTo>
                  <a:pt x="0" y="0"/>
                </a:moveTo>
                <a:lnTo>
                  <a:pt x="7156830" y="0"/>
                </a:lnTo>
                <a:lnTo>
                  <a:pt x="7156830" y="7156830"/>
                </a:lnTo>
                <a:lnTo>
                  <a:pt x="0" y="7156830"/>
                </a:lnTo>
                <a:lnTo>
                  <a:pt x="0" y="0"/>
                </a:lnTo>
                <a:close/>
              </a:path>
            </a:pathLst>
          </a:custGeom>
          <a:blipFill rotWithShape="1">
            <a:blip r:embed="rId4">
              <a:alphaModFix amt="69000"/>
            </a:blip>
            <a:stretch>
              <a:fillRect/>
            </a:stretch>
          </a:blipFill>
          <a:ln>
            <a:noFill/>
          </a:ln>
        </p:spPr>
      </p:sp>
      <p:sp>
        <p:nvSpPr>
          <p:cNvPr id="437" name="Google Shape;437;p23" descr="Orange Blur Circle Illustration"/>
          <p:cNvSpPr/>
          <p:nvPr/>
        </p:nvSpPr>
        <p:spPr>
          <a:xfrm>
            <a:off x="14027118" y="-5131412"/>
            <a:ext cx="9581636" cy="9581636"/>
          </a:xfrm>
          <a:custGeom>
            <a:avLst/>
            <a:gdLst/>
            <a:ahLst/>
            <a:cxnLst/>
            <a:rect l="l" t="t" r="r" b="b"/>
            <a:pathLst>
              <a:path w="9581636" h="9581636" extrusionOk="0">
                <a:moveTo>
                  <a:pt x="0" y="0"/>
                </a:moveTo>
                <a:lnTo>
                  <a:pt x="9581636" y="0"/>
                </a:lnTo>
                <a:lnTo>
                  <a:pt x="9581636" y="9581637"/>
                </a:lnTo>
                <a:lnTo>
                  <a:pt x="0" y="9581637"/>
                </a:lnTo>
                <a:lnTo>
                  <a:pt x="0" y="0"/>
                </a:lnTo>
                <a:close/>
              </a:path>
            </a:pathLst>
          </a:custGeom>
          <a:blipFill rotWithShape="1">
            <a:blip r:embed="rId4">
              <a:alphaModFix amt="69000"/>
            </a:blip>
            <a:stretch>
              <a:fillRect/>
            </a:stretch>
          </a:blipFill>
          <a:ln>
            <a:noFill/>
          </a:ln>
        </p:spPr>
      </p:sp>
      <p:sp>
        <p:nvSpPr>
          <p:cNvPr id="439" name="Google Shape;439;p23"/>
          <p:cNvSpPr txBox="1"/>
          <p:nvPr/>
        </p:nvSpPr>
        <p:spPr>
          <a:xfrm>
            <a:off x="1412808" y="2922237"/>
            <a:ext cx="12614310" cy="4547301"/>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0805" b="1" i="0" u="none" strike="noStrike" cap="none">
                <a:solidFill>
                  <a:srgbClr val="351D07"/>
                </a:solidFill>
                <a:latin typeface="Montserrat"/>
                <a:ea typeface="Montserrat"/>
                <a:cs typeface="Montserrat"/>
                <a:sym typeface="Montserrat"/>
              </a:rPr>
              <a:t>ADDRESSING BUSINESS CHALLENGES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5" name="Google Shape;445;p24"/>
          <p:cNvSpPr txBox="1"/>
          <p:nvPr/>
        </p:nvSpPr>
        <p:spPr>
          <a:xfrm>
            <a:off x="375752" y="3058866"/>
            <a:ext cx="8108572" cy="4204335"/>
          </a:xfrm>
          <a:prstGeom prst="rect">
            <a:avLst/>
          </a:prstGeom>
          <a:noFill/>
          <a:ln>
            <a:noFill/>
          </a:ln>
        </p:spPr>
        <p:txBody>
          <a:bodyPr spcFirstLastPara="1" wrap="square" lIns="0" tIns="0" rIns="0" bIns="0" anchor="t" anchorCtr="0">
            <a:spAutoFit/>
          </a:bodyPr>
          <a:lstStyle/>
          <a:p>
            <a:pPr marL="518160" marR="0" lvl="1" indent="-259079" algn="just" rtl="0">
              <a:lnSpc>
                <a:spcPct val="200000"/>
              </a:lnSpc>
              <a:spcBef>
                <a:spcPts val="0"/>
              </a:spcBef>
              <a:spcAft>
                <a:spcPts val="0"/>
              </a:spcAft>
              <a:buClr>
                <a:srgbClr val="000000"/>
              </a:buClr>
              <a:buSzPts val="2400"/>
              <a:buFont typeface="Arial"/>
              <a:buChar char="•"/>
            </a:pPr>
            <a:r>
              <a:rPr lang="en-US" sz="2400" b="0" i="0" u="none" strike="noStrike" cap="none">
                <a:solidFill>
                  <a:srgbClr val="000000"/>
                </a:solidFill>
                <a:latin typeface="Montserrat"/>
                <a:ea typeface="Montserrat"/>
                <a:cs typeface="Montserrat"/>
                <a:sym typeface="Montserrat"/>
              </a:rPr>
              <a:t>Understanding Customers</a:t>
            </a:r>
            <a:endParaRPr/>
          </a:p>
          <a:p>
            <a:pPr marL="1036320" marR="0" lvl="2" indent="-345439" algn="just" rtl="0">
              <a:lnSpc>
                <a:spcPct val="200000"/>
              </a:lnSpc>
              <a:spcBef>
                <a:spcPts val="0"/>
              </a:spcBef>
              <a:spcAft>
                <a:spcPts val="0"/>
              </a:spcAft>
              <a:buClr>
                <a:srgbClr val="000000"/>
              </a:buClr>
              <a:buSzPts val="2400"/>
              <a:buFont typeface="Arial"/>
              <a:buChar char="⚬"/>
            </a:pPr>
            <a:r>
              <a:rPr lang="en-US" sz="2400" b="0" i="0" u="none" strike="noStrike" cap="none">
                <a:solidFill>
                  <a:srgbClr val="000000"/>
                </a:solidFill>
                <a:latin typeface="Montserrat"/>
                <a:ea typeface="Montserrat"/>
                <a:cs typeface="Montserrat"/>
                <a:sym typeface="Montserrat"/>
              </a:rPr>
              <a:t>Analyzed survey data to gain insights</a:t>
            </a:r>
            <a:endParaRPr/>
          </a:p>
          <a:p>
            <a:pPr marL="518160" marR="0" lvl="1" indent="-259079" algn="just" rtl="0">
              <a:lnSpc>
                <a:spcPct val="200000"/>
              </a:lnSpc>
              <a:spcBef>
                <a:spcPts val="0"/>
              </a:spcBef>
              <a:spcAft>
                <a:spcPts val="0"/>
              </a:spcAft>
              <a:buClr>
                <a:srgbClr val="000000"/>
              </a:buClr>
              <a:buSzPts val="2400"/>
              <a:buFont typeface="Arial"/>
              <a:buChar char="•"/>
            </a:pPr>
            <a:r>
              <a:rPr lang="en-US" sz="2400" b="0" i="0" u="none" strike="noStrike" cap="none">
                <a:solidFill>
                  <a:srgbClr val="000000"/>
                </a:solidFill>
                <a:latin typeface="Montserrat"/>
                <a:ea typeface="Montserrat"/>
                <a:cs typeface="Montserrat"/>
                <a:sym typeface="Montserrat"/>
              </a:rPr>
              <a:t>Tailoring Marketing Strategies:</a:t>
            </a:r>
            <a:endParaRPr/>
          </a:p>
          <a:p>
            <a:pPr marL="1036320" marR="0" lvl="2" indent="-345439" algn="just" rtl="0">
              <a:lnSpc>
                <a:spcPct val="200000"/>
              </a:lnSpc>
              <a:spcBef>
                <a:spcPts val="0"/>
              </a:spcBef>
              <a:spcAft>
                <a:spcPts val="0"/>
              </a:spcAft>
              <a:buClr>
                <a:srgbClr val="000000"/>
              </a:buClr>
              <a:buSzPts val="2400"/>
              <a:buFont typeface="Arial"/>
              <a:buChar char="⚬"/>
            </a:pPr>
            <a:r>
              <a:rPr lang="en-US" sz="2400" b="0" i="0" u="none" strike="noStrike" cap="none">
                <a:solidFill>
                  <a:srgbClr val="000000"/>
                </a:solidFill>
                <a:latin typeface="Montserrat"/>
                <a:ea typeface="Montserrat"/>
                <a:cs typeface="Montserrat"/>
                <a:sym typeface="Montserrat"/>
              </a:rPr>
              <a:t>Identified 8 segments</a:t>
            </a:r>
            <a:endParaRPr/>
          </a:p>
          <a:p>
            <a:pPr marL="1554480" marR="0" lvl="3" indent="-388619" algn="just" rtl="0">
              <a:lnSpc>
                <a:spcPct val="200000"/>
              </a:lnSpc>
              <a:spcBef>
                <a:spcPts val="0"/>
              </a:spcBef>
              <a:spcAft>
                <a:spcPts val="0"/>
              </a:spcAft>
              <a:buClr>
                <a:srgbClr val="000000"/>
              </a:buClr>
              <a:buSzPts val="2400"/>
              <a:buFont typeface="Arial"/>
              <a:buChar char="￭"/>
            </a:pPr>
            <a:r>
              <a:rPr lang="en-US" sz="2400" b="0" i="0" u="none" strike="noStrike" cap="none">
                <a:solidFill>
                  <a:srgbClr val="000000"/>
                </a:solidFill>
                <a:latin typeface="Montserrat"/>
                <a:ea typeface="Montserrat"/>
                <a:cs typeface="Montserrat"/>
                <a:sym typeface="Montserrat"/>
              </a:rPr>
              <a:t>Characteristics, Preferences, and Attitudes - Persona</a:t>
            </a:r>
            <a:endParaRPr/>
          </a:p>
          <a:p>
            <a:pPr marL="0" marR="0" lvl="0" indent="0" algn="just" rtl="0">
              <a:lnSpc>
                <a:spcPct val="200000"/>
              </a:lnSpc>
              <a:spcBef>
                <a:spcPts val="0"/>
              </a:spcBef>
              <a:spcAft>
                <a:spcPts val="0"/>
              </a:spcAft>
              <a:buNone/>
            </a:pPr>
            <a:endParaRPr sz="2400" b="0" i="0" u="none" strike="noStrike" cap="none">
              <a:solidFill>
                <a:srgbClr val="000000"/>
              </a:solidFill>
              <a:latin typeface="Montserrat"/>
              <a:ea typeface="Montserrat"/>
              <a:cs typeface="Montserrat"/>
              <a:sym typeface="Montserrat"/>
            </a:endParaRPr>
          </a:p>
        </p:txBody>
      </p:sp>
      <p:sp>
        <p:nvSpPr>
          <p:cNvPr id="446" name="Google Shape;446;p24"/>
          <p:cNvSpPr/>
          <p:nvPr/>
        </p:nvSpPr>
        <p:spPr>
          <a:xfrm>
            <a:off x="-3762118" y="5819518"/>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447" name="Google Shape;447;p24"/>
          <p:cNvSpPr/>
          <p:nvPr/>
        </p:nvSpPr>
        <p:spPr>
          <a:xfrm>
            <a:off x="13843249" y="10287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448" name="Google Shape;448;p24"/>
          <p:cNvSpPr/>
          <p:nvPr/>
        </p:nvSpPr>
        <p:spPr>
          <a:xfrm>
            <a:off x="5938808" y="1709998"/>
            <a:ext cx="2059071" cy="1442212"/>
          </a:xfrm>
          <a:custGeom>
            <a:avLst/>
            <a:gdLst/>
            <a:ahLst/>
            <a:cxnLst/>
            <a:rect l="l" t="t" r="r" b="b"/>
            <a:pathLst>
              <a:path w="2059071" h="1442212" extrusionOk="0">
                <a:moveTo>
                  <a:pt x="0" y="0"/>
                </a:moveTo>
                <a:lnTo>
                  <a:pt x="2059071" y="0"/>
                </a:lnTo>
                <a:lnTo>
                  <a:pt x="2059071" y="1442213"/>
                </a:lnTo>
                <a:lnTo>
                  <a:pt x="0" y="1442213"/>
                </a:lnTo>
                <a:lnTo>
                  <a:pt x="0" y="0"/>
                </a:lnTo>
                <a:close/>
              </a:path>
            </a:pathLst>
          </a:custGeom>
          <a:blipFill rotWithShape="1">
            <a:blip r:embed="rId4">
              <a:alphaModFix/>
            </a:blip>
            <a:stretch>
              <a:fillRect l="-30789" t="-45609" r="-26879" b="-97279"/>
            </a:stretch>
          </a:blipFill>
          <a:ln w="19050" cap="sq" cmpd="sng">
            <a:solidFill>
              <a:srgbClr val="000000"/>
            </a:solidFill>
            <a:prstDash val="solid"/>
            <a:miter lim="8000"/>
            <a:headEnd type="none" w="sm" len="sm"/>
            <a:tailEnd type="none" w="sm" len="sm"/>
          </a:ln>
        </p:spPr>
      </p:sp>
      <p:sp>
        <p:nvSpPr>
          <p:cNvPr id="449" name="Google Shape;449;p24"/>
          <p:cNvSpPr txBox="1"/>
          <p:nvPr/>
        </p:nvSpPr>
        <p:spPr>
          <a:xfrm>
            <a:off x="375752" y="332048"/>
            <a:ext cx="11431846"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Addressing Business Challenges</a:t>
            </a:r>
            <a:endParaRPr/>
          </a:p>
        </p:txBody>
      </p:sp>
      <p:sp>
        <p:nvSpPr>
          <p:cNvPr id="450" name="Google Shape;450;p24"/>
          <p:cNvSpPr txBox="1"/>
          <p:nvPr/>
        </p:nvSpPr>
        <p:spPr>
          <a:xfrm>
            <a:off x="540203" y="1709988"/>
            <a:ext cx="5279400" cy="1108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i="0" u="none" strike="noStrike" cap="none">
                <a:solidFill>
                  <a:srgbClr val="000000"/>
                </a:solidFill>
                <a:latin typeface="Montserrat"/>
                <a:ea typeface="Montserrat"/>
                <a:cs typeface="Montserrat"/>
                <a:sym typeface="Montserrat"/>
              </a:rPr>
              <a:t>Marketing Strategy for Diverse Customers</a:t>
            </a:r>
            <a:endParaRPr/>
          </a:p>
        </p:txBody>
      </p:sp>
      <p:sp>
        <p:nvSpPr>
          <p:cNvPr id="451" name="Google Shape;451;p24"/>
          <p:cNvSpPr txBox="1"/>
          <p:nvPr/>
        </p:nvSpPr>
        <p:spPr>
          <a:xfrm>
            <a:off x="17799346" y="9648568"/>
            <a:ext cx="4683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Montserrat"/>
                <a:ea typeface="Montserrat"/>
                <a:cs typeface="Montserrat"/>
                <a:sym typeface="Montserrat"/>
              </a:rPr>
              <a:t>2</a:t>
            </a:r>
            <a:r>
              <a:rPr lang="en-US" sz="3000">
                <a:latin typeface="Montserrat"/>
                <a:ea typeface="Montserrat"/>
                <a:cs typeface="Montserrat"/>
                <a:sym typeface="Montserrat"/>
              </a:rPr>
              <a:t>6</a:t>
            </a:r>
            <a:endParaRPr/>
          </a:p>
        </p:txBody>
      </p:sp>
      <p:sp>
        <p:nvSpPr>
          <p:cNvPr id="452" name="Google Shape;452;p24"/>
          <p:cNvSpPr txBox="1"/>
          <p:nvPr/>
        </p:nvSpPr>
        <p:spPr>
          <a:xfrm>
            <a:off x="11046060" y="7165261"/>
            <a:ext cx="5845370" cy="1765935"/>
          </a:xfrm>
          <a:prstGeom prst="rect">
            <a:avLst/>
          </a:prstGeom>
          <a:noFill/>
          <a:ln>
            <a:noFill/>
          </a:ln>
        </p:spPr>
        <p:txBody>
          <a:bodyPr spcFirstLastPara="1" wrap="square" lIns="0" tIns="0" rIns="0" bIns="0" anchor="t" anchorCtr="0">
            <a:spAutoFit/>
          </a:bodyPr>
          <a:lstStyle/>
          <a:p>
            <a:pPr marL="518160" marR="0" lvl="1" indent="-259079" algn="l" rtl="0">
              <a:lnSpc>
                <a:spcPct val="200000"/>
              </a:lnSpc>
              <a:spcBef>
                <a:spcPts val="0"/>
              </a:spcBef>
              <a:spcAft>
                <a:spcPts val="0"/>
              </a:spcAft>
              <a:buClr>
                <a:srgbClr val="000000"/>
              </a:buClr>
              <a:buSzPts val="2400"/>
              <a:buFont typeface="Arial"/>
              <a:buChar char="•"/>
            </a:pPr>
            <a:r>
              <a:rPr lang="en-US" sz="2400" b="0" i="0" u="none" strike="noStrike" cap="none">
                <a:solidFill>
                  <a:srgbClr val="000000"/>
                </a:solidFill>
                <a:latin typeface="Montserrat"/>
                <a:ea typeface="Montserrat"/>
                <a:cs typeface="Montserrat"/>
                <a:sym typeface="Montserrat"/>
              </a:rPr>
              <a:t>Well-defined segments</a:t>
            </a:r>
            <a:endParaRPr/>
          </a:p>
          <a:p>
            <a:pPr marL="518160" marR="0" lvl="1" indent="-259079" algn="l" rtl="0">
              <a:lnSpc>
                <a:spcPct val="200000"/>
              </a:lnSpc>
              <a:spcBef>
                <a:spcPts val="0"/>
              </a:spcBef>
              <a:spcAft>
                <a:spcPts val="0"/>
              </a:spcAft>
              <a:buClr>
                <a:srgbClr val="000000"/>
              </a:buClr>
              <a:buSzPts val="2400"/>
              <a:buFont typeface="Arial"/>
              <a:buChar char="•"/>
            </a:pPr>
            <a:r>
              <a:rPr lang="en-US" sz="2400" b="0" i="0" u="none" strike="noStrike" cap="none">
                <a:solidFill>
                  <a:srgbClr val="000000"/>
                </a:solidFill>
                <a:latin typeface="Montserrat"/>
                <a:ea typeface="Montserrat"/>
                <a:cs typeface="Montserrat"/>
                <a:sym typeface="Montserrat"/>
              </a:rPr>
              <a:t>Key Characteristics</a:t>
            </a:r>
            <a:endParaRPr/>
          </a:p>
          <a:p>
            <a:pPr marL="518160" marR="0" lvl="1" indent="-259079" algn="l" rtl="0">
              <a:lnSpc>
                <a:spcPct val="200000"/>
              </a:lnSpc>
              <a:spcBef>
                <a:spcPts val="0"/>
              </a:spcBef>
              <a:spcAft>
                <a:spcPts val="0"/>
              </a:spcAft>
              <a:buClr>
                <a:srgbClr val="000000"/>
              </a:buClr>
              <a:buSzPts val="2400"/>
              <a:buFont typeface="Arial"/>
              <a:buChar char="•"/>
            </a:pPr>
            <a:r>
              <a:rPr lang="en-US" sz="2400" b="0" i="0" u="none" strike="noStrike" cap="none">
                <a:solidFill>
                  <a:srgbClr val="000000"/>
                </a:solidFill>
                <a:latin typeface="Montserrat"/>
                <a:ea typeface="Montserrat"/>
                <a:cs typeface="Montserrat"/>
                <a:sym typeface="Montserrat"/>
              </a:rPr>
              <a:t>Verification - Marketing POV</a:t>
            </a:r>
            <a:endParaRPr/>
          </a:p>
        </p:txBody>
      </p:sp>
      <p:sp>
        <p:nvSpPr>
          <p:cNvPr id="453" name="Google Shape;453;p24"/>
          <p:cNvSpPr/>
          <p:nvPr/>
        </p:nvSpPr>
        <p:spPr>
          <a:xfrm>
            <a:off x="15655545" y="1800435"/>
            <a:ext cx="2471770" cy="1215003"/>
          </a:xfrm>
          <a:custGeom>
            <a:avLst/>
            <a:gdLst/>
            <a:ahLst/>
            <a:cxnLst/>
            <a:rect l="l" t="t" r="r" b="b"/>
            <a:pathLst>
              <a:path w="2471770" h="1215003" extrusionOk="0">
                <a:moveTo>
                  <a:pt x="0" y="0"/>
                </a:moveTo>
                <a:lnTo>
                  <a:pt x="2471770" y="0"/>
                </a:lnTo>
                <a:lnTo>
                  <a:pt x="2471770" y="1215003"/>
                </a:lnTo>
                <a:lnTo>
                  <a:pt x="0" y="1215003"/>
                </a:lnTo>
                <a:lnTo>
                  <a:pt x="0" y="0"/>
                </a:lnTo>
                <a:close/>
              </a:path>
            </a:pathLst>
          </a:custGeom>
          <a:blipFill rotWithShape="1">
            <a:blip r:embed="rId5">
              <a:alphaModFix/>
            </a:blip>
            <a:stretch>
              <a:fillRect l="-6461" t="-37092" r="-6731" b="-27391"/>
            </a:stretch>
          </a:blipFill>
          <a:ln w="19050" cap="sq" cmpd="sng">
            <a:solidFill>
              <a:srgbClr val="000000"/>
            </a:solidFill>
            <a:prstDash val="solid"/>
            <a:miter lim="8000"/>
            <a:headEnd type="none" w="sm" len="sm"/>
            <a:tailEnd type="none" w="sm" len="sm"/>
          </a:ln>
        </p:spPr>
      </p:sp>
      <p:sp>
        <p:nvSpPr>
          <p:cNvPr id="454" name="Google Shape;454;p24"/>
          <p:cNvSpPr/>
          <p:nvPr/>
        </p:nvSpPr>
        <p:spPr>
          <a:xfrm>
            <a:off x="16566582" y="5374504"/>
            <a:ext cx="1466907" cy="1466907"/>
          </a:xfrm>
          <a:custGeom>
            <a:avLst/>
            <a:gdLst/>
            <a:ahLst/>
            <a:cxnLst/>
            <a:rect l="l" t="t" r="r" b="b"/>
            <a:pathLst>
              <a:path w="1466907" h="1466907" extrusionOk="0">
                <a:moveTo>
                  <a:pt x="0" y="0"/>
                </a:moveTo>
                <a:lnTo>
                  <a:pt x="1466908" y="0"/>
                </a:lnTo>
                <a:lnTo>
                  <a:pt x="1466908" y="1466907"/>
                </a:lnTo>
                <a:lnTo>
                  <a:pt x="0" y="1466907"/>
                </a:lnTo>
                <a:lnTo>
                  <a:pt x="0" y="0"/>
                </a:lnTo>
                <a:close/>
              </a:path>
            </a:pathLst>
          </a:custGeom>
          <a:blipFill rotWithShape="1">
            <a:blip r:embed="rId6">
              <a:alphaModFix/>
            </a:blip>
            <a:stretch>
              <a:fillRect/>
            </a:stretch>
          </a:blipFill>
          <a:ln w="19050" cap="sq" cmpd="sng">
            <a:solidFill>
              <a:srgbClr val="000000"/>
            </a:solidFill>
            <a:prstDash val="solid"/>
            <a:miter lim="8000"/>
            <a:headEnd type="none" w="sm" len="sm"/>
            <a:tailEnd type="none" w="sm" len="sm"/>
          </a:ln>
        </p:spPr>
      </p:sp>
      <p:sp>
        <p:nvSpPr>
          <p:cNvPr id="455" name="Google Shape;455;p24"/>
          <p:cNvSpPr txBox="1"/>
          <p:nvPr/>
        </p:nvSpPr>
        <p:spPr>
          <a:xfrm>
            <a:off x="10631553" y="5793661"/>
            <a:ext cx="6223317" cy="10477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i="0" u="none" strike="noStrike" cap="none">
                <a:solidFill>
                  <a:srgbClr val="000000"/>
                </a:solidFill>
                <a:latin typeface="Montserrat"/>
                <a:ea typeface="Montserrat"/>
                <a:cs typeface="Montserrat"/>
                <a:sym typeface="Montserrat"/>
              </a:rPr>
              <a:t>Creating “True” Labels for Each Segment</a:t>
            </a:r>
            <a:endParaRPr/>
          </a:p>
        </p:txBody>
      </p:sp>
      <p:sp>
        <p:nvSpPr>
          <p:cNvPr id="456" name="Google Shape;456;p24"/>
          <p:cNvSpPr txBox="1"/>
          <p:nvPr/>
        </p:nvSpPr>
        <p:spPr>
          <a:xfrm>
            <a:off x="10904993" y="3058866"/>
            <a:ext cx="4750552" cy="1765935"/>
          </a:xfrm>
          <a:prstGeom prst="rect">
            <a:avLst/>
          </a:prstGeom>
          <a:noFill/>
          <a:ln>
            <a:noFill/>
          </a:ln>
        </p:spPr>
        <p:txBody>
          <a:bodyPr spcFirstLastPara="1" wrap="square" lIns="0" tIns="0" rIns="0" bIns="0" anchor="t" anchorCtr="0">
            <a:spAutoFit/>
          </a:bodyPr>
          <a:lstStyle/>
          <a:p>
            <a:pPr marL="518160" marR="0" lvl="1" indent="-259079" algn="l" rtl="0">
              <a:lnSpc>
                <a:spcPct val="200000"/>
              </a:lnSpc>
              <a:spcBef>
                <a:spcPts val="0"/>
              </a:spcBef>
              <a:spcAft>
                <a:spcPts val="0"/>
              </a:spcAft>
              <a:buClr>
                <a:srgbClr val="000000"/>
              </a:buClr>
              <a:buSzPts val="2400"/>
              <a:buFont typeface="Arial"/>
              <a:buChar char="•"/>
            </a:pPr>
            <a:r>
              <a:rPr lang="en-US" sz="2400" b="0" i="0" u="none" strike="noStrike" cap="none">
                <a:solidFill>
                  <a:srgbClr val="000000"/>
                </a:solidFill>
                <a:latin typeface="Montserrat"/>
                <a:ea typeface="Montserrat"/>
                <a:cs typeface="Montserrat"/>
                <a:sym typeface="Montserrat"/>
              </a:rPr>
              <a:t>Model Development</a:t>
            </a:r>
            <a:endParaRPr/>
          </a:p>
          <a:p>
            <a:pPr marL="518160" marR="0" lvl="1" indent="-259079" algn="l" rtl="0">
              <a:lnSpc>
                <a:spcPct val="200000"/>
              </a:lnSpc>
              <a:spcBef>
                <a:spcPts val="0"/>
              </a:spcBef>
              <a:spcAft>
                <a:spcPts val="0"/>
              </a:spcAft>
              <a:buClr>
                <a:srgbClr val="000000"/>
              </a:buClr>
              <a:buSzPts val="2400"/>
              <a:buFont typeface="Arial"/>
              <a:buChar char="•"/>
            </a:pPr>
            <a:r>
              <a:rPr lang="en-US" sz="2400" b="0" i="0" u="none" strike="noStrike" cap="none">
                <a:solidFill>
                  <a:srgbClr val="000000"/>
                </a:solidFill>
                <a:latin typeface="Montserrat"/>
                <a:ea typeface="Montserrat"/>
                <a:cs typeface="Montserrat"/>
                <a:sym typeface="Montserrat"/>
              </a:rPr>
              <a:t>Feature Selection</a:t>
            </a:r>
            <a:endParaRPr/>
          </a:p>
          <a:p>
            <a:pPr marL="518160" marR="0" lvl="1" indent="-259079" algn="l" rtl="0">
              <a:lnSpc>
                <a:spcPct val="200000"/>
              </a:lnSpc>
              <a:spcBef>
                <a:spcPts val="0"/>
              </a:spcBef>
              <a:spcAft>
                <a:spcPts val="0"/>
              </a:spcAft>
              <a:buClr>
                <a:srgbClr val="000000"/>
              </a:buClr>
              <a:buSzPts val="2400"/>
              <a:buFont typeface="Arial"/>
              <a:buChar char="•"/>
            </a:pPr>
            <a:r>
              <a:rPr lang="en-US" sz="2400" b="0" i="0" u="none" strike="noStrike" cap="none">
                <a:solidFill>
                  <a:srgbClr val="000000"/>
                </a:solidFill>
                <a:latin typeface="Montserrat"/>
                <a:ea typeface="Montserrat"/>
                <a:cs typeface="Montserrat"/>
                <a:sym typeface="Montserrat"/>
              </a:rPr>
              <a:t>Real-time Classification</a:t>
            </a:r>
            <a:endParaRPr/>
          </a:p>
        </p:txBody>
      </p:sp>
      <p:sp>
        <p:nvSpPr>
          <p:cNvPr id="457" name="Google Shape;457;p24"/>
          <p:cNvSpPr txBox="1"/>
          <p:nvPr/>
        </p:nvSpPr>
        <p:spPr>
          <a:xfrm>
            <a:off x="10087785" y="1878655"/>
            <a:ext cx="5567760" cy="10477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i="0" u="none" strike="noStrike" cap="none">
                <a:solidFill>
                  <a:srgbClr val="000000"/>
                </a:solidFill>
                <a:latin typeface="Montserrat"/>
                <a:ea typeface="Montserrat"/>
                <a:cs typeface="Montserrat"/>
                <a:sym typeface="Montserrat"/>
              </a:rPr>
              <a:t>Classifying New Survey Results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8999"/>
            </a:blip>
            <a:stretch>
              <a:fillRect l="-35803" r="-35802"/>
            </a:stretch>
          </a:blipFill>
          <a:ln>
            <a:noFill/>
          </a:ln>
        </p:spPr>
      </p:sp>
      <p:sp>
        <p:nvSpPr>
          <p:cNvPr id="463" name="Google Shape;463;p25" descr="Orange Blur Circle Illustration"/>
          <p:cNvSpPr/>
          <p:nvPr/>
        </p:nvSpPr>
        <p:spPr>
          <a:xfrm>
            <a:off x="-3256526" y="-3284499"/>
            <a:ext cx="7156830" cy="7156830"/>
          </a:xfrm>
          <a:custGeom>
            <a:avLst/>
            <a:gdLst/>
            <a:ahLst/>
            <a:cxnLst/>
            <a:rect l="l" t="t" r="r" b="b"/>
            <a:pathLst>
              <a:path w="7156830" h="7156830" extrusionOk="0">
                <a:moveTo>
                  <a:pt x="0" y="0"/>
                </a:moveTo>
                <a:lnTo>
                  <a:pt x="7156830" y="0"/>
                </a:lnTo>
                <a:lnTo>
                  <a:pt x="7156830" y="7156830"/>
                </a:lnTo>
                <a:lnTo>
                  <a:pt x="0" y="7156830"/>
                </a:lnTo>
                <a:lnTo>
                  <a:pt x="0" y="0"/>
                </a:lnTo>
                <a:close/>
              </a:path>
            </a:pathLst>
          </a:custGeom>
          <a:blipFill rotWithShape="1">
            <a:blip r:embed="rId4">
              <a:alphaModFix amt="69000"/>
            </a:blip>
            <a:stretch>
              <a:fillRect/>
            </a:stretch>
          </a:blipFill>
          <a:ln>
            <a:noFill/>
          </a:ln>
        </p:spPr>
      </p:sp>
      <p:sp>
        <p:nvSpPr>
          <p:cNvPr id="464" name="Google Shape;464;p25" descr="Orange Blur Circle Illustration"/>
          <p:cNvSpPr/>
          <p:nvPr/>
        </p:nvSpPr>
        <p:spPr>
          <a:xfrm>
            <a:off x="14027118" y="-5131412"/>
            <a:ext cx="9581636" cy="9581636"/>
          </a:xfrm>
          <a:custGeom>
            <a:avLst/>
            <a:gdLst/>
            <a:ahLst/>
            <a:cxnLst/>
            <a:rect l="l" t="t" r="r" b="b"/>
            <a:pathLst>
              <a:path w="9581636" h="9581636" extrusionOk="0">
                <a:moveTo>
                  <a:pt x="0" y="0"/>
                </a:moveTo>
                <a:lnTo>
                  <a:pt x="9581636" y="0"/>
                </a:lnTo>
                <a:lnTo>
                  <a:pt x="9581636" y="9581637"/>
                </a:lnTo>
                <a:lnTo>
                  <a:pt x="0" y="9581637"/>
                </a:lnTo>
                <a:lnTo>
                  <a:pt x="0" y="0"/>
                </a:lnTo>
                <a:close/>
              </a:path>
            </a:pathLst>
          </a:custGeom>
          <a:blipFill rotWithShape="1">
            <a:blip r:embed="rId4">
              <a:alphaModFix amt="69000"/>
            </a:blip>
            <a:stretch>
              <a:fillRect/>
            </a:stretch>
          </a:blipFill>
          <a:ln>
            <a:noFill/>
          </a:ln>
        </p:spPr>
      </p:sp>
      <p:sp>
        <p:nvSpPr>
          <p:cNvPr id="466" name="Google Shape;466;p25"/>
          <p:cNvSpPr txBox="1"/>
          <p:nvPr/>
        </p:nvSpPr>
        <p:spPr>
          <a:xfrm>
            <a:off x="1412808" y="4479891"/>
            <a:ext cx="15417033" cy="1422468"/>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0005" b="1" i="0" u="none" strike="noStrike" cap="none">
                <a:solidFill>
                  <a:srgbClr val="351D07"/>
                </a:solidFill>
                <a:latin typeface="Montserrat"/>
                <a:ea typeface="Montserrat"/>
                <a:cs typeface="Montserrat"/>
                <a:sym typeface="Montserrat"/>
              </a:rPr>
              <a:t>RECOMMENDATIONS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6"/>
          <p:cNvSpPr txBox="1"/>
          <p:nvPr/>
        </p:nvSpPr>
        <p:spPr>
          <a:xfrm>
            <a:off x="2438262" y="3072852"/>
            <a:ext cx="6219900" cy="2908500"/>
          </a:xfrm>
          <a:prstGeom prst="rect">
            <a:avLst/>
          </a:prstGeom>
          <a:noFill/>
          <a:ln>
            <a:noFill/>
          </a:ln>
        </p:spPr>
        <p:txBody>
          <a:bodyPr spcFirstLastPara="1" wrap="square" lIns="0" tIns="0" rIns="0" bIns="0" anchor="t" anchorCtr="0">
            <a:spAutoFit/>
          </a:bodyPr>
          <a:lstStyle/>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Foster community and user-generated content.</a:t>
            </a:r>
            <a:endParaRPr dirty="0"/>
          </a:p>
          <a:p>
            <a:pPr marL="582927" marR="0" lvl="1" indent="-291463"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Target retirees via lifestyle magazines and online forums.</a:t>
            </a:r>
            <a:endParaRPr dirty="0"/>
          </a:p>
        </p:txBody>
      </p:sp>
      <p:sp>
        <p:nvSpPr>
          <p:cNvPr id="473" name="Google Shape;473;p26"/>
          <p:cNvSpPr txBox="1"/>
          <p:nvPr/>
        </p:nvSpPr>
        <p:spPr>
          <a:xfrm>
            <a:off x="-2025956" y="250825"/>
            <a:ext cx="11431846"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Recommendations</a:t>
            </a:r>
            <a:endParaRPr/>
          </a:p>
        </p:txBody>
      </p:sp>
      <p:sp>
        <p:nvSpPr>
          <p:cNvPr id="474" name="Google Shape;474;p26"/>
          <p:cNvSpPr txBox="1"/>
          <p:nvPr/>
        </p:nvSpPr>
        <p:spPr>
          <a:xfrm>
            <a:off x="2816699" y="1984749"/>
            <a:ext cx="3597622" cy="56388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US" sz="3299" b="1" i="0" u="none" strike="noStrike" cap="none" dirty="0">
                <a:solidFill>
                  <a:srgbClr val="000000"/>
                </a:solidFill>
                <a:latin typeface="Montserrat"/>
                <a:ea typeface="Montserrat"/>
                <a:cs typeface="Montserrat"/>
                <a:sym typeface="Montserrat"/>
              </a:rPr>
              <a:t>Harmony Quaffs</a:t>
            </a:r>
            <a:endParaRPr dirty="0"/>
          </a:p>
        </p:txBody>
      </p:sp>
      <p:sp>
        <p:nvSpPr>
          <p:cNvPr id="475" name="Google Shape;475;p26"/>
          <p:cNvSpPr/>
          <p:nvPr/>
        </p:nvSpPr>
        <p:spPr>
          <a:xfrm>
            <a:off x="-3743068" y="51435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477" name="Google Shape;477;p26"/>
          <p:cNvSpPr txBox="1"/>
          <p:nvPr/>
        </p:nvSpPr>
        <p:spPr>
          <a:xfrm>
            <a:off x="11627928" y="3072852"/>
            <a:ext cx="6219872" cy="3983356"/>
          </a:xfrm>
          <a:prstGeom prst="rect">
            <a:avLst/>
          </a:prstGeom>
          <a:noFill/>
          <a:ln>
            <a:noFill/>
          </a:ln>
        </p:spPr>
        <p:txBody>
          <a:bodyPr spcFirstLastPara="1" wrap="square" lIns="0" tIns="0" rIns="0" bIns="0" anchor="t" anchorCtr="0">
            <a:spAutoFit/>
          </a:bodyPr>
          <a:lstStyle/>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Emphasize quality and authenticity on digital platforms.</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Educated on beer varieties and food pairings.</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Position beer as a reward for a healthy lifestyle.</a:t>
            </a:r>
            <a:endParaRPr dirty="0"/>
          </a:p>
        </p:txBody>
      </p:sp>
      <p:sp>
        <p:nvSpPr>
          <p:cNvPr id="478" name="Google Shape;478;p26"/>
          <p:cNvSpPr txBox="1"/>
          <p:nvPr/>
        </p:nvSpPr>
        <p:spPr>
          <a:xfrm>
            <a:off x="11942770" y="1980506"/>
            <a:ext cx="4665762" cy="56388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US" sz="3299" b="1" i="0" u="none" strike="noStrike" cap="none" dirty="0">
                <a:solidFill>
                  <a:srgbClr val="000000"/>
                </a:solidFill>
                <a:latin typeface="Montserrat"/>
                <a:ea typeface="Montserrat"/>
                <a:cs typeface="Montserrat"/>
                <a:sym typeface="Montserrat"/>
              </a:rPr>
              <a:t>Quality Connoisseurs</a:t>
            </a:r>
            <a:endParaRPr dirty="0"/>
          </a:p>
        </p:txBody>
      </p:sp>
      <p:sp>
        <p:nvSpPr>
          <p:cNvPr id="479" name="Google Shape;479;p26"/>
          <p:cNvSpPr/>
          <p:nvPr/>
        </p:nvSpPr>
        <p:spPr>
          <a:xfrm>
            <a:off x="341685" y="1984749"/>
            <a:ext cx="2229198" cy="2229198"/>
          </a:xfrm>
          <a:custGeom>
            <a:avLst/>
            <a:gdLst/>
            <a:ahLst/>
            <a:cxnLst/>
            <a:rect l="l" t="t" r="r" b="b"/>
            <a:pathLst>
              <a:path w="2229198" h="2229198" extrusionOk="0">
                <a:moveTo>
                  <a:pt x="0" y="0"/>
                </a:moveTo>
                <a:lnTo>
                  <a:pt x="2229199" y="0"/>
                </a:lnTo>
                <a:lnTo>
                  <a:pt x="2229199" y="2229198"/>
                </a:lnTo>
                <a:lnTo>
                  <a:pt x="0" y="2229198"/>
                </a:lnTo>
                <a:lnTo>
                  <a:pt x="0" y="0"/>
                </a:lnTo>
                <a:close/>
              </a:path>
            </a:pathLst>
          </a:custGeom>
          <a:blipFill rotWithShape="1">
            <a:blip r:embed="rId4">
              <a:alphaModFix/>
            </a:blip>
            <a:stretch>
              <a:fillRect/>
            </a:stretch>
          </a:blipFill>
          <a:ln>
            <a:noFill/>
          </a:ln>
        </p:spPr>
      </p:sp>
      <p:sp>
        <p:nvSpPr>
          <p:cNvPr id="480" name="Google Shape;480;p26"/>
          <p:cNvSpPr/>
          <p:nvPr/>
        </p:nvSpPr>
        <p:spPr>
          <a:xfrm>
            <a:off x="9149794" y="1958253"/>
            <a:ext cx="2301344" cy="2229198"/>
          </a:xfrm>
          <a:custGeom>
            <a:avLst/>
            <a:gdLst/>
            <a:ahLst/>
            <a:cxnLst/>
            <a:rect l="l" t="t" r="r" b="b"/>
            <a:pathLst>
              <a:path w="2301344" h="2229198" extrusionOk="0">
                <a:moveTo>
                  <a:pt x="0" y="0"/>
                </a:moveTo>
                <a:lnTo>
                  <a:pt x="2301344" y="0"/>
                </a:lnTo>
                <a:lnTo>
                  <a:pt x="2301344" y="2229198"/>
                </a:lnTo>
                <a:lnTo>
                  <a:pt x="0" y="2229198"/>
                </a:lnTo>
                <a:lnTo>
                  <a:pt x="0" y="0"/>
                </a:lnTo>
                <a:close/>
              </a:path>
            </a:pathLst>
          </a:custGeom>
          <a:blipFill rotWithShape="1">
            <a:blip r:embed="rId5">
              <a:alphaModFix/>
            </a:blip>
            <a:stretch>
              <a:fillRect t="-1616" b="-1617"/>
            </a:stretch>
          </a:blipFill>
          <a:ln>
            <a:noFill/>
          </a:ln>
        </p:spPr>
      </p:sp>
      <p:sp>
        <p:nvSpPr>
          <p:cNvPr id="481" name="Google Shape;481;p26"/>
          <p:cNvSpPr txBox="1"/>
          <p:nvPr/>
        </p:nvSpPr>
        <p:spPr>
          <a:xfrm>
            <a:off x="17441900" y="9648575"/>
            <a:ext cx="8118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Montserrat"/>
                <a:ea typeface="Montserrat"/>
                <a:cs typeface="Montserrat"/>
                <a:sym typeface="Montserrat"/>
              </a:rPr>
              <a:t>2</a:t>
            </a:r>
            <a:r>
              <a:rPr lang="en-US" sz="3000">
                <a:latin typeface="Montserrat"/>
                <a:ea typeface="Montserrat"/>
                <a:cs typeface="Montserrat"/>
                <a:sym typeface="Montserrat"/>
              </a:rPr>
              <a:t>8</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7" name="Google Shape;487;p27"/>
          <p:cNvSpPr txBox="1"/>
          <p:nvPr/>
        </p:nvSpPr>
        <p:spPr>
          <a:xfrm>
            <a:off x="2450808" y="3043820"/>
            <a:ext cx="6219872" cy="3983356"/>
          </a:xfrm>
          <a:prstGeom prst="rect">
            <a:avLst/>
          </a:prstGeom>
          <a:noFill/>
          <a:ln>
            <a:noFill/>
          </a:ln>
        </p:spPr>
        <p:txBody>
          <a:bodyPr spcFirstLastPara="1" wrap="square" lIns="0" tIns="0" rIns="0" bIns="0" anchor="t" anchorCtr="0">
            <a:spAutoFit/>
          </a:bodyPr>
          <a:lstStyle/>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Use relaxed, casual tones in online advertising.</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Focus on convenience in messaging.</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Boost presence in social media and gaming, tie in wellness.</a:t>
            </a:r>
            <a:endParaRPr dirty="0"/>
          </a:p>
        </p:txBody>
      </p:sp>
      <p:sp>
        <p:nvSpPr>
          <p:cNvPr id="488" name="Google Shape;488;p27"/>
          <p:cNvSpPr txBox="1"/>
          <p:nvPr/>
        </p:nvSpPr>
        <p:spPr>
          <a:xfrm>
            <a:off x="-1999792" y="250825"/>
            <a:ext cx="11431846"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Recommendations</a:t>
            </a:r>
            <a:endParaRPr/>
          </a:p>
        </p:txBody>
      </p:sp>
      <p:sp>
        <p:nvSpPr>
          <p:cNvPr id="489" name="Google Shape;489;p27"/>
          <p:cNvSpPr txBox="1"/>
          <p:nvPr/>
        </p:nvSpPr>
        <p:spPr>
          <a:xfrm>
            <a:off x="2800590" y="2019942"/>
            <a:ext cx="5193862" cy="710772"/>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US" sz="3299" b="1" i="0" u="none" strike="noStrike" cap="none" dirty="0">
                <a:solidFill>
                  <a:srgbClr val="000000"/>
                </a:solidFill>
                <a:latin typeface="Montserrat"/>
                <a:ea typeface="Montserrat"/>
                <a:cs typeface="Montserrat"/>
                <a:sym typeface="Montserrat"/>
              </a:rPr>
              <a:t>Relaxed Connectors</a:t>
            </a:r>
            <a:endParaRPr dirty="0"/>
          </a:p>
        </p:txBody>
      </p:sp>
      <p:sp>
        <p:nvSpPr>
          <p:cNvPr id="490" name="Google Shape;490;p27"/>
          <p:cNvSpPr/>
          <p:nvPr/>
        </p:nvSpPr>
        <p:spPr>
          <a:xfrm>
            <a:off x="-3603856" y="51435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491" name="Google Shape;491;p27"/>
          <p:cNvSpPr/>
          <p:nvPr/>
        </p:nvSpPr>
        <p:spPr>
          <a:xfrm>
            <a:off x="16270081" y="-535253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txBody>
          <a:bodyPr/>
          <a:lstStyle/>
          <a:p>
            <a:endParaRPr lang="en-US" dirty="0"/>
          </a:p>
        </p:txBody>
      </p:sp>
      <p:sp>
        <p:nvSpPr>
          <p:cNvPr id="492" name="Google Shape;492;p27"/>
          <p:cNvSpPr txBox="1"/>
          <p:nvPr/>
        </p:nvSpPr>
        <p:spPr>
          <a:xfrm>
            <a:off x="11702907" y="3043820"/>
            <a:ext cx="6219872" cy="3983356"/>
          </a:xfrm>
          <a:prstGeom prst="rect">
            <a:avLst/>
          </a:prstGeom>
          <a:noFill/>
          <a:ln>
            <a:noFill/>
          </a:ln>
        </p:spPr>
        <p:txBody>
          <a:bodyPr spcFirstLastPara="1" wrap="square" lIns="0" tIns="0" rIns="0" bIns="0" anchor="t" anchorCtr="0">
            <a:spAutoFit/>
          </a:bodyPr>
          <a:lstStyle/>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Introduce varied beer types and limited editions.</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Partner with craft breweries for exclusive releases.</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Host beer-tasting events and forums for community building.</a:t>
            </a:r>
            <a:endParaRPr dirty="0"/>
          </a:p>
        </p:txBody>
      </p:sp>
      <p:sp>
        <p:nvSpPr>
          <p:cNvPr id="493" name="Google Shape;493;p27"/>
          <p:cNvSpPr txBox="1"/>
          <p:nvPr/>
        </p:nvSpPr>
        <p:spPr>
          <a:xfrm>
            <a:off x="12144793" y="1955383"/>
            <a:ext cx="5336100" cy="5079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US" sz="3299" b="1" i="0" u="none" strike="noStrike" cap="none" dirty="0">
                <a:solidFill>
                  <a:srgbClr val="000000"/>
                </a:solidFill>
                <a:latin typeface="Montserrat"/>
                <a:ea typeface="Montserrat"/>
                <a:cs typeface="Montserrat"/>
                <a:sym typeface="Montserrat"/>
              </a:rPr>
              <a:t>Dynamic Aficionados</a:t>
            </a:r>
            <a:endParaRPr dirty="0"/>
          </a:p>
        </p:txBody>
      </p:sp>
      <p:sp>
        <p:nvSpPr>
          <p:cNvPr id="494" name="Google Shape;494;p27"/>
          <p:cNvSpPr/>
          <p:nvPr/>
        </p:nvSpPr>
        <p:spPr>
          <a:xfrm>
            <a:off x="227561" y="1958253"/>
            <a:ext cx="2270853" cy="2270853"/>
          </a:xfrm>
          <a:custGeom>
            <a:avLst/>
            <a:gdLst/>
            <a:ahLst/>
            <a:cxnLst/>
            <a:rect l="l" t="t" r="r" b="b"/>
            <a:pathLst>
              <a:path w="2270853" h="2270853" extrusionOk="0">
                <a:moveTo>
                  <a:pt x="0" y="0"/>
                </a:moveTo>
                <a:lnTo>
                  <a:pt x="2270853" y="0"/>
                </a:lnTo>
                <a:lnTo>
                  <a:pt x="2270853" y="2270852"/>
                </a:lnTo>
                <a:lnTo>
                  <a:pt x="0" y="2270852"/>
                </a:lnTo>
                <a:lnTo>
                  <a:pt x="0" y="0"/>
                </a:lnTo>
                <a:close/>
              </a:path>
            </a:pathLst>
          </a:custGeom>
          <a:blipFill rotWithShape="1">
            <a:blip r:embed="rId4">
              <a:alphaModFix/>
            </a:blip>
            <a:stretch>
              <a:fillRect/>
            </a:stretch>
          </a:blipFill>
          <a:ln>
            <a:noFill/>
          </a:ln>
        </p:spPr>
        <p:txBody>
          <a:bodyPr/>
          <a:lstStyle/>
          <a:p>
            <a:endParaRPr lang="en-US" dirty="0"/>
          </a:p>
        </p:txBody>
      </p:sp>
      <p:sp>
        <p:nvSpPr>
          <p:cNvPr id="495" name="Google Shape;495;p27"/>
          <p:cNvSpPr/>
          <p:nvPr/>
        </p:nvSpPr>
        <p:spPr>
          <a:xfrm>
            <a:off x="9432054" y="1958253"/>
            <a:ext cx="2270853" cy="2270853"/>
          </a:xfrm>
          <a:custGeom>
            <a:avLst/>
            <a:gdLst/>
            <a:ahLst/>
            <a:cxnLst/>
            <a:rect l="l" t="t" r="r" b="b"/>
            <a:pathLst>
              <a:path w="2270853" h="2270853" extrusionOk="0">
                <a:moveTo>
                  <a:pt x="0" y="0"/>
                </a:moveTo>
                <a:lnTo>
                  <a:pt x="2270853" y="0"/>
                </a:lnTo>
                <a:lnTo>
                  <a:pt x="2270853" y="2270852"/>
                </a:lnTo>
                <a:lnTo>
                  <a:pt x="0" y="2270852"/>
                </a:lnTo>
                <a:lnTo>
                  <a:pt x="0" y="0"/>
                </a:lnTo>
                <a:close/>
              </a:path>
            </a:pathLst>
          </a:custGeom>
          <a:blipFill rotWithShape="1">
            <a:blip r:embed="rId5">
              <a:alphaModFix/>
            </a:blip>
            <a:stretch>
              <a:fillRect/>
            </a:stretch>
          </a:blipFill>
          <a:ln>
            <a:noFill/>
          </a:ln>
        </p:spPr>
      </p:sp>
      <p:sp>
        <p:nvSpPr>
          <p:cNvPr id="496" name="Google Shape;496;p27"/>
          <p:cNvSpPr txBox="1"/>
          <p:nvPr/>
        </p:nvSpPr>
        <p:spPr>
          <a:xfrm>
            <a:off x="17583453" y="9648575"/>
            <a:ext cx="6798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Montserrat"/>
                <a:ea typeface="Montserrat"/>
                <a:cs typeface="Montserrat"/>
                <a:sym typeface="Montserrat"/>
              </a:rPr>
              <a:t>2</a:t>
            </a:r>
            <a:r>
              <a:rPr lang="en-US" sz="3000">
                <a:latin typeface="Montserrat"/>
                <a:ea typeface="Montserrat"/>
                <a:cs typeface="Montserrat"/>
                <a:sym typeface="Montserrat"/>
              </a:rPr>
              <a:t>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28"/>
          <p:cNvSpPr txBox="1"/>
          <p:nvPr/>
        </p:nvSpPr>
        <p:spPr>
          <a:xfrm>
            <a:off x="2666661" y="2935993"/>
            <a:ext cx="6219900" cy="3739500"/>
          </a:xfrm>
          <a:prstGeom prst="rect">
            <a:avLst/>
          </a:prstGeom>
          <a:noFill/>
          <a:ln>
            <a:noFill/>
          </a:ln>
        </p:spPr>
        <p:txBody>
          <a:bodyPr spcFirstLastPara="1" wrap="square" lIns="0" tIns="0" rIns="0" bIns="0" anchor="t" anchorCtr="0">
            <a:spAutoFit/>
          </a:bodyPr>
          <a:lstStyle/>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Highlight beer's role in relaxation and stress relief.</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Target moderate digital users via email and search marketing.</a:t>
            </a:r>
            <a:endParaRPr dirty="0"/>
          </a:p>
          <a:p>
            <a:pPr marL="0" marR="0" lvl="0" indent="0" algn="l" rtl="0">
              <a:lnSpc>
                <a:spcPct val="200037"/>
              </a:lnSpc>
              <a:spcBef>
                <a:spcPts val="0"/>
              </a:spcBef>
              <a:spcAft>
                <a:spcPts val="0"/>
              </a:spcAft>
              <a:buNone/>
            </a:pPr>
            <a:r>
              <a:rPr lang="en-US" sz="2699" b="0" i="0" u="none" strike="noStrike" cap="none" dirty="0">
                <a:solidFill>
                  <a:srgbClr val="000000"/>
                </a:solidFill>
                <a:latin typeface="Montserrat"/>
                <a:ea typeface="Montserrat"/>
                <a:cs typeface="Montserrat"/>
                <a:sym typeface="Montserrat"/>
              </a:rPr>
              <a:t>.</a:t>
            </a:r>
            <a:endParaRPr dirty="0"/>
          </a:p>
        </p:txBody>
      </p:sp>
      <p:sp>
        <p:nvSpPr>
          <p:cNvPr id="503" name="Google Shape;503;p28"/>
          <p:cNvSpPr txBox="1"/>
          <p:nvPr/>
        </p:nvSpPr>
        <p:spPr>
          <a:xfrm>
            <a:off x="-1987513" y="250825"/>
            <a:ext cx="11431846"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Recommendations</a:t>
            </a:r>
            <a:endParaRPr/>
          </a:p>
        </p:txBody>
      </p:sp>
      <p:sp>
        <p:nvSpPr>
          <p:cNvPr id="504" name="Google Shape;504;p28"/>
          <p:cNvSpPr txBox="1"/>
          <p:nvPr/>
        </p:nvSpPr>
        <p:spPr>
          <a:xfrm>
            <a:off x="3080973" y="1850682"/>
            <a:ext cx="3583335" cy="56388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US" sz="3299" b="1" i="0" u="none" strike="noStrike" cap="none" dirty="0">
                <a:solidFill>
                  <a:srgbClr val="000000"/>
                </a:solidFill>
                <a:latin typeface="Montserrat"/>
                <a:ea typeface="Montserrat"/>
                <a:cs typeface="Montserrat"/>
                <a:sym typeface="Montserrat"/>
              </a:rPr>
              <a:t>Serenity Sippers</a:t>
            </a:r>
            <a:endParaRPr dirty="0"/>
          </a:p>
        </p:txBody>
      </p:sp>
      <p:sp>
        <p:nvSpPr>
          <p:cNvPr id="505" name="Google Shape;505;p28"/>
          <p:cNvSpPr/>
          <p:nvPr/>
        </p:nvSpPr>
        <p:spPr>
          <a:xfrm>
            <a:off x="-3762118" y="51435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506" name="Google Shape;506;p28"/>
          <p:cNvSpPr/>
          <p:nvPr/>
        </p:nvSpPr>
        <p:spPr>
          <a:xfrm>
            <a:off x="16702552" y="-6167388"/>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507" name="Google Shape;507;p28"/>
          <p:cNvSpPr txBox="1"/>
          <p:nvPr/>
        </p:nvSpPr>
        <p:spPr>
          <a:xfrm>
            <a:off x="11807599" y="2935993"/>
            <a:ext cx="6219872" cy="3983356"/>
          </a:xfrm>
          <a:prstGeom prst="rect">
            <a:avLst/>
          </a:prstGeom>
          <a:noFill/>
          <a:ln>
            <a:noFill/>
          </a:ln>
        </p:spPr>
        <p:txBody>
          <a:bodyPr spcFirstLastPara="1" wrap="square" lIns="0" tIns="0" rIns="0" bIns="0" anchor="t" anchorCtr="0">
            <a:spAutoFit/>
          </a:bodyPr>
          <a:lstStyle/>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Showcase convenience of RTD products.</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Align with social activities like sports and barbecues.</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Market as perfect for relaxed gatherings.</a:t>
            </a:r>
            <a:endParaRPr dirty="0"/>
          </a:p>
        </p:txBody>
      </p:sp>
      <p:sp>
        <p:nvSpPr>
          <p:cNvPr id="508" name="Google Shape;508;p28"/>
          <p:cNvSpPr txBox="1"/>
          <p:nvPr/>
        </p:nvSpPr>
        <p:spPr>
          <a:xfrm>
            <a:off x="12122342" y="1958253"/>
            <a:ext cx="5819341" cy="710772"/>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US" sz="3299" b="1" i="0" u="none" strike="noStrike" cap="none" dirty="0">
                <a:solidFill>
                  <a:srgbClr val="000000"/>
                </a:solidFill>
                <a:latin typeface="Montserrat"/>
                <a:ea typeface="Montserrat"/>
                <a:cs typeface="Montserrat"/>
                <a:sym typeface="Montserrat"/>
              </a:rPr>
              <a:t>Ready-to-Drink Relaxers</a:t>
            </a:r>
            <a:endParaRPr dirty="0"/>
          </a:p>
        </p:txBody>
      </p:sp>
      <p:sp>
        <p:nvSpPr>
          <p:cNvPr id="509" name="Google Shape;509;p28"/>
          <p:cNvSpPr/>
          <p:nvPr/>
        </p:nvSpPr>
        <p:spPr>
          <a:xfrm>
            <a:off x="300947" y="1958253"/>
            <a:ext cx="2363265" cy="2363265"/>
          </a:xfrm>
          <a:custGeom>
            <a:avLst/>
            <a:gdLst/>
            <a:ahLst/>
            <a:cxnLst/>
            <a:rect l="l" t="t" r="r" b="b"/>
            <a:pathLst>
              <a:path w="2363265" h="2363265" extrusionOk="0">
                <a:moveTo>
                  <a:pt x="0" y="0"/>
                </a:moveTo>
                <a:lnTo>
                  <a:pt x="2363265" y="0"/>
                </a:lnTo>
                <a:lnTo>
                  <a:pt x="2363265" y="2363264"/>
                </a:lnTo>
                <a:lnTo>
                  <a:pt x="0" y="2363264"/>
                </a:lnTo>
                <a:lnTo>
                  <a:pt x="0" y="0"/>
                </a:lnTo>
                <a:close/>
              </a:path>
            </a:pathLst>
          </a:custGeom>
          <a:blipFill rotWithShape="1">
            <a:blip r:embed="rId4">
              <a:alphaModFix/>
            </a:blip>
            <a:stretch>
              <a:fillRect/>
            </a:stretch>
          </a:blipFill>
          <a:ln>
            <a:noFill/>
          </a:ln>
        </p:spPr>
        <p:txBody>
          <a:bodyPr/>
          <a:lstStyle/>
          <a:p>
            <a:endParaRPr lang="en-US" dirty="0"/>
          </a:p>
        </p:txBody>
      </p:sp>
      <p:sp>
        <p:nvSpPr>
          <p:cNvPr id="510" name="Google Shape;510;p28"/>
          <p:cNvSpPr/>
          <p:nvPr/>
        </p:nvSpPr>
        <p:spPr>
          <a:xfrm>
            <a:off x="9444334" y="1958253"/>
            <a:ext cx="2363265" cy="2363265"/>
          </a:xfrm>
          <a:custGeom>
            <a:avLst/>
            <a:gdLst/>
            <a:ahLst/>
            <a:cxnLst/>
            <a:rect l="l" t="t" r="r" b="b"/>
            <a:pathLst>
              <a:path w="2363265" h="2363265" extrusionOk="0">
                <a:moveTo>
                  <a:pt x="0" y="0"/>
                </a:moveTo>
                <a:lnTo>
                  <a:pt x="2363264" y="0"/>
                </a:lnTo>
                <a:lnTo>
                  <a:pt x="2363264" y="2363264"/>
                </a:lnTo>
                <a:lnTo>
                  <a:pt x="0" y="2363264"/>
                </a:lnTo>
                <a:lnTo>
                  <a:pt x="0" y="0"/>
                </a:lnTo>
                <a:close/>
              </a:path>
            </a:pathLst>
          </a:custGeom>
          <a:blipFill rotWithShape="1">
            <a:blip r:embed="rId5">
              <a:alphaModFix/>
            </a:blip>
            <a:stretch>
              <a:fillRect/>
            </a:stretch>
          </a:blipFill>
          <a:ln>
            <a:noFill/>
          </a:ln>
        </p:spPr>
      </p:sp>
      <p:sp>
        <p:nvSpPr>
          <p:cNvPr id="511" name="Google Shape;511;p28"/>
          <p:cNvSpPr txBox="1"/>
          <p:nvPr/>
        </p:nvSpPr>
        <p:spPr>
          <a:xfrm>
            <a:off x="17638670" y="9648575"/>
            <a:ext cx="6192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a:latin typeface="Montserrat"/>
                <a:ea typeface="Montserrat"/>
                <a:cs typeface="Montserrat"/>
                <a:sym typeface="Montserrat"/>
              </a:rPr>
              <a:t>30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7" name="Google Shape;517;p29"/>
          <p:cNvSpPr txBox="1"/>
          <p:nvPr/>
        </p:nvSpPr>
        <p:spPr>
          <a:xfrm>
            <a:off x="2749319" y="2935993"/>
            <a:ext cx="6219872" cy="3983356"/>
          </a:xfrm>
          <a:prstGeom prst="rect">
            <a:avLst/>
          </a:prstGeom>
          <a:noFill/>
          <a:ln>
            <a:noFill/>
          </a:ln>
        </p:spPr>
        <p:txBody>
          <a:bodyPr spcFirstLastPara="1" wrap="square" lIns="0" tIns="0" rIns="0" bIns="0" anchor="t" anchorCtr="0">
            <a:spAutoFit/>
          </a:bodyPr>
          <a:lstStyle/>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Use authentic storytelling and offline engagement.</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Emphasize cultural pride and individuality.</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Focus on travel, relaxation, and authenticity in marketing.</a:t>
            </a:r>
            <a:endParaRPr dirty="0"/>
          </a:p>
        </p:txBody>
      </p:sp>
      <p:sp>
        <p:nvSpPr>
          <p:cNvPr id="518" name="Google Shape;518;p29"/>
          <p:cNvSpPr txBox="1"/>
          <p:nvPr/>
        </p:nvSpPr>
        <p:spPr>
          <a:xfrm>
            <a:off x="-2067421" y="246928"/>
            <a:ext cx="11431846"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Recommendations</a:t>
            </a:r>
            <a:endParaRPr/>
          </a:p>
        </p:txBody>
      </p:sp>
      <p:sp>
        <p:nvSpPr>
          <p:cNvPr id="519" name="Google Shape;519;p29"/>
          <p:cNvSpPr txBox="1"/>
          <p:nvPr/>
        </p:nvSpPr>
        <p:spPr>
          <a:xfrm>
            <a:off x="2877245" y="1958253"/>
            <a:ext cx="5639842" cy="56388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US" sz="3299" b="1" i="0" u="none" strike="noStrike" cap="none" dirty="0">
                <a:solidFill>
                  <a:srgbClr val="000000"/>
                </a:solidFill>
                <a:latin typeface="Montserrat"/>
                <a:ea typeface="Montserrat"/>
                <a:cs typeface="Montserrat"/>
                <a:sym typeface="Montserrat"/>
              </a:rPr>
              <a:t>Adventurous </a:t>
            </a:r>
            <a:r>
              <a:rPr lang="en-US" sz="3299" b="1" i="0" u="none" strike="noStrike" cap="none" dirty="0" err="1">
                <a:solidFill>
                  <a:srgbClr val="000000"/>
                </a:solidFill>
                <a:latin typeface="Montserrat"/>
                <a:ea typeface="Montserrat"/>
                <a:cs typeface="Montserrat"/>
                <a:sym typeface="Montserrat"/>
              </a:rPr>
              <a:t>Qualitarians</a:t>
            </a:r>
            <a:endParaRPr dirty="0"/>
          </a:p>
        </p:txBody>
      </p:sp>
      <p:sp>
        <p:nvSpPr>
          <p:cNvPr id="520" name="Google Shape;520;p29"/>
          <p:cNvSpPr/>
          <p:nvPr/>
        </p:nvSpPr>
        <p:spPr>
          <a:xfrm>
            <a:off x="-3762118" y="51435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521" name="Google Shape;521;p29"/>
          <p:cNvSpPr/>
          <p:nvPr/>
        </p:nvSpPr>
        <p:spPr>
          <a:xfrm>
            <a:off x="13476132" y="-5071208"/>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522" name="Google Shape;522;p29"/>
          <p:cNvSpPr txBox="1"/>
          <p:nvPr/>
        </p:nvSpPr>
        <p:spPr>
          <a:xfrm>
            <a:off x="11641478" y="2935993"/>
            <a:ext cx="6219872" cy="3983356"/>
          </a:xfrm>
          <a:prstGeom prst="rect">
            <a:avLst/>
          </a:prstGeom>
          <a:noFill/>
          <a:ln>
            <a:noFill/>
          </a:ln>
        </p:spPr>
        <p:txBody>
          <a:bodyPr spcFirstLastPara="1" wrap="square" lIns="0" tIns="0" rIns="0" bIns="0" anchor="t" anchorCtr="0">
            <a:spAutoFit/>
          </a:bodyPr>
          <a:lstStyle/>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Provide educational content on beer brewing.</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Organize exclusive beer-tasting events.</a:t>
            </a:r>
            <a:endParaRPr dirty="0"/>
          </a:p>
          <a:p>
            <a:pPr marL="582928" marR="0" lvl="1" indent="-291464" algn="l" rtl="0">
              <a:lnSpc>
                <a:spcPct val="200037"/>
              </a:lnSpc>
              <a:spcBef>
                <a:spcPts val="0"/>
              </a:spcBef>
              <a:spcAft>
                <a:spcPts val="0"/>
              </a:spcAft>
              <a:buClr>
                <a:srgbClr val="000000"/>
              </a:buClr>
              <a:buSzPts val="2699"/>
              <a:buFont typeface="Arial"/>
              <a:buChar char="•"/>
            </a:pPr>
            <a:r>
              <a:rPr lang="en-US" sz="2699" b="0" i="0" u="none" strike="noStrike" cap="none" dirty="0">
                <a:solidFill>
                  <a:srgbClr val="000000"/>
                </a:solidFill>
                <a:latin typeface="Montserrat"/>
                <a:ea typeface="Montserrat"/>
                <a:cs typeface="Montserrat"/>
                <a:sym typeface="Montserrat"/>
              </a:rPr>
              <a:t>Leverage traditional media and event partnerships.</a:t>
            </a:r>
            <a:endParaRPr dirty="0"/>
          </a:p>
        </p:txBody>
      </p:sp>
      <p:sp>
        <p:nvSpPr>
          <p:cNvPr id="523" name="Google Shape;523;p29"/>
          <p:cNvSpPr txBox="1"/>
          <p:nvPr/>
        </p:nvSpPr>
        <p:spPr>
          <a:xfrm>
            <a:off x="12015137" y="2000098"/>
            <a:ext cx="4110038" cy="56388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US" sz="3299" b="1" i="0" u="none" strike="noStrike" cap="none" dirty="0">
                <a:solidFill>
                  <a:srgbClr val="000000"/>
                </a:solidFill>
                <a:latin typeface="Montserrat"/>
                <a:ea typeface="Montserrat"/>
                <a:cs typeface="Montserrat"/>
                <a:sym typeface="Montserrat"/>
              </a:rPr>
              <a:t>Beer Connoisseurs</a:t>
            </a:r>
            <a:endParaRPr dirty="0"/>
          </a:p>
        </p:txBody>
      </p:sp>
      <p:sp>
        <p:nvSpPr>
          <p:cNvPr id="524" name="Google Shape;524;p29"/>
          <p:cNvSpPr/>
          <p:nvPr/>
        </p:nvSpPr>
        <p:spPr>
          <a:xfrm>
            <a:off x="319656" y="2000098"/>
            <a:ext cx="2255478" cy="2255478"/>
          </a:xfrm>
          <a:custGeom>
            <a:avLst/>
            <a:gdLst/>
            <a:ahLst/>
            <a:cxnLst/>
            <a:rect l="l" t="t" r="r" b="b"/>
            <a:pathLst>
              <a:path w="2255478" h="2255478" extrusionOk="0">
                <a:moveTo>
                  <a:pt x="0" y="0"/>
                </a:moveTo>
                <a:lnTo>
                  <a:pt x="2255479" y="0"/>
                </a:lnTo>
                <a:lnTo>
                  <a:pt x="2255479" y="2255478"/>
                </a:lnTo>
                <a:lnTo>
                  <a:pt x="0" y="2255478"/>
                </a:lnTo>
                <a:lnTo>
                  <a:pt x="0" y="0"/>
                </a:lnTo>
                <a:close/>
              </a:path>
            </a:pathLst>
          </a:custGeom>
          <a:blipFill rotWithShape="1">
            <a:blip r:embed="rId4">
              <a:alphaModFix/>
            </a:blip>
            <a:stretch>
              <a:fillRect/>
            </a:stretch>
          </a:blipFill>
          <a:ln>
            <a:noFill/>
          </a:ln>
        </p:spPr>
      </p:sp>
      <p:sp>
        <p:nvSpPr>
          <p:cNvPr id="525" name="Google Shape;525;p29"/>
          <p:cNvSpPr/>
          <p:nvPr/>
        </p:nvSpPr>
        <p:spPr>
          <a:xfrm>
            <a:off x="9364425" y="1958253"/>
            <a:ext cx="2255478" cy="2255478"/>
          </a:xfrm>
          <a:custGeom>
            <a:avLst/>
            <a:gdLst/>
            <a:ahLst/>
            <a:cxnLst/>
            <a:rect l="l" t="t" r="r" b="b"/>
            <a:pathLst>
              <a:path w="2255478" h="2255478" extrusionOk="0">
                <a:moveTo>
                  <a:pt x="0" y="0"/>
                </a:moveTo>
                <a:lnTo>
                  <a:pt x="2255478" y="0"/>
                </a:lnTo>
                <a:lnTo>
                  <a:pt x="2255478" y="2255478"/>
                </a:lnTo>
                <a:lnTo>
                  <a:pt x="0" y="2255478"/>
                </a:lnTo>
                <a:lnTo>
                  <a:pt x="0" y="0"/>
                </a:lnTo>
                <a:close/>
              </a:path>
            </a:pathLst>
          </a:custGeom>
          <a:blipFill rotWithShape="1">
            <a:blip r:embed="rId5">
              <a:alphaModFix/>
            </a:blip>
            <a:stretch>
              <a:fillRect/>
            </a:stretch>
          </a:blipFill>
          <a:ln>
            <a:noFill/>
          </a:ln>
        </p:spPr>
      </p:sp>
      <p:sp>
        <p:nvSpPr>
          <p:cNvPr id="526" name="Google Shape;526;p29"/>
          <p:cNvSpPr txBox="1"/>
          <p:nvPr/>
        </p:nvSpPr>
        <p:spPr>
          <a:xfrm>
            <a:off x="17455750" y="9648575"/>
            <a:ext cx="8112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Montserrat"/>
                <a:ea typeface="Montserrat"/>
                <a:cs typeface="Montserrat"/>
                <a:sym typeface="Montserrat"/>
              </a:rPr>
              <a:t>3</a:t>
            </a:r>
            <a:r>
              <a:rPr lang="en-US" sz="3000">
                <a:latin typeface="Montserrat"/>
                <a:ea typeface="Montserrat"/>
                <a:cs typeface="Montserrat"/>
                <a:sym typeface="Montserrat"/>
              </a:rPr>
              <a:t>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8999"/>
            </a:blip>
            <a:stretch>
              <a:fillRect l="-35803" r="-35802"/>
            </a:stretch>
          </a:blipFill>
          <a:ln>
            <a:noFill/>
          </a:ln>
        </p:spPr>
      </p:sp>
      <p:sp>
        <p:nvSpPr>
          <p:cNvPr id="532" name="Google Shape;532;p30" descr="Orange Blur Circle Illustration"/>
          <p:cNvSpPr/>
          <p:nvPr/>
        </p:nvSpPr>
        <p:spPr>
          <a:xfrm>
            <a:off x="-3256526" y="-3284499"/>
            <a:ext cx="7156830" cy="7156830"/>
          </a:xfrm>
          <a:custGeom>
            <a:avLst/>
            <a:gdLst/>
            <a:ahLst/>
            <a:cxnLst/>
            <a:rect l="l" t="t" r="r" b="b"/>
            <a:pathLst>
              <a:path w="7156830" h="7156830" extrusionOk="0">
                <a:moveTo>
                  <a:pt x="0" y="0"/>
                </a:moveTo>
                <a:lnTo>
                  <a:pt x="7156830" y="0"/>
                </a:lnTo>
                <a:lnTo>
                  <a:pt x="7156830" y="7156830"/>
                </a:lnTo>
                <a:lnTo>
                  <a:pt x="0" y="7156830"/>
                </a:lnTo>
                <a:lnTo>
                  <a:pt x="0" y="0"/>
                </a:lnTo>
                <a:close/>
              </a:path>
            </a:pathLst>
          </a:custGeom>
          <a:blipFill rotWithShape="1">
            <a:blip r:embed="rId4">
              <a:alphaModFix amt="69000"/>
            </a:blip>
            <a:stretch>
              <a:fillRect/>
            </a:stretch>
          </a:blipFill>
          <a:ln>
            <a:noFill/>
          </a:ln>
        </p:spPr>
      </p:sp>
      <p:sp>
        <p:nvSpPr>
          <p:cNvPr id="533" name="Google Shape;533;p30" descr="Orange Blur Circle Illustration"/>
          <p:cNvSpPr/>
          <p:nvPr/>
        </p:nvSpPr>
        <p:spPr>
          <a:xfrm>
            <a:off x="14444561" y="-5330195"/>
            <a:ext cx="9581636" cy="9581636"/>
          </a:xfrm>
          <a:custGeom>
            <a:avLst/>
            <a:gdLst/>
            <a:ahLst/>
            <a:cxnLst/>
            <a:rect l="l" t="t" r="r" b="b"/>
            <a:pathLst>
              <a:path w="9581636" h="9581636" extrusionOk="0">
                <a:moveTo>
                  <a:pt x="0" y="0"/>
                </a:moveTo>
                <a:lnTo>
                  <a:pt x="9581636" y="0"/>
                </a:lnTo>
                <a:lnTo>
                  <a:pt x="9581636" y="9581637"/>
                </a:lnTo>
                <a:lnTo>
                  <a:pt x="0" y="9581637"/>
                </a:lnTo>
                <a:lnTo>
                  <a:pt x="0" y="0"/>
                </a:lnTo>
                <a:close/>
              </a:path>
            </a:pathLst>
          </a:custGeom>
          <a:blipFill rotWithShape="1">
            <a:blip r:embed="rId4">
              <a:alphaModFix amt="69000"/>
            </a:blip>
            <a:stretch>
              <a:fillRect/>
            </a:stretch>
          </a:blipFill>
          <a:ln>
            <a:noFill/>
          </a:ln>
        </p:spPr>
      </p:sp>
      <p:sp>
        <p:nvSpPr>
          <p:cNvPr id="535" name="Google Shape;535;p30"/>
          <p:cNvSpPr txBox="1"/>
          <p:nvPr/>
        </p:nvSpPr>
        <p:spPr>
          <a:xfrm>
            <a:off x="1412808" y="3967581"/>
            <a:ext cx="15417033" cy="2813118"/>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0005" b="1" i="0" u="none" strike="noStrike" cap="none">
                <a:solidFill>
                  <a:srgbClr val="351D07"/>
                </a:solidFill>
                <a:latin typeface="Montserrat"/>
                <a:ea typeface="Montserrat"/>
                <a:cs typeface="Montserrat"/>
                <a:sym typeface="Montserrat"/>
              </a:rPr>
              <a:t>POTENTIAL CHALLENGES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3"/>
          <p:cNvCxnSpPr/>
          <p:nvPr/>
        </p:nvCxnSpPr>
        <p:spPr>
          <a:xfrm>
            <a:off x="0" y="4784529"/>
            <a:ext cx="18893268" cy="0"/>
          </a:xfrm>
          <a:prstGeom prst="straightConnector1">
            <a:avLst/>
          </a:prstGeom>
          <a:noFill/>
          <a:ln w="38100" cap="flat" cmpd="sng">
            <a:solidFill>
              <a:srgbClr val="000000"/>
            </a:solidFill>
            <a:prstDash val="dot"/>
            <a:round/>
            <a:headEnd type="none" w="sm" len="sm"/>
            <a:tailEnd type="none" w="sm" len="sm"/>
          </a:ln>
        </p:spPr>
      </p:cxnSp>
      <p:sp>
        <p:nvSpPr>
          <p:cNvPr id="128" name="Google Shape;128;p3"/>
          <p:cNvSpPr txBox="1"/>
          <p:nvPr/>
        </p:nvSpPr>
        <p:spPr>
          <a:xfrm rot="-5400000">
            <a:off x="-1135222" y="7108250"/>
            <a:ext cx="3220516" cy="62992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699" b="0" i="0" u="none" strike="noStrike" cap="none">
                <a:solidFill>
                  <a:srgbClr val="000000"/>
                </a:solidFill>
                <a:latin typeface="Montserrat"/>
                <a:ea typeface="Montserrat"/>
                <a:cs typeface="Montserrat"/>
                <a:sym typeface="Montserrat"/>
              </a:rPr>
              <a:t>Methodology</a:t>
            </a:r>
            <a:endParaRPr/>
          </a:p>
        </p:txBody>
      </p:sp>
      <p:sp>
        <p:nvSpPr>
          <p:cNvPr id="129" name="Google Shape;129;p3"/>
          <p:cNvSpPr txBox="1"/>
          <p:nvPr/>
        </p:nvSpPr>
        <p:spPr>
          <a:xfrm>
            <a:off x="7919326" y="1287100"/>
            <a:ext cx="1731000" cy="5232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1" i="0" u="none" strike="noStrike" cap="none">
                <a:solidFill>
                  <a:srgbClr val="000000"/>
                </a:solidFill>
                <a:latin typeface="Montserrat"/>
                <a:ea typeface="Montserrat"/>
                <a:cs typeface="Montserrat"/>
                <a:sym typeface="Montserrat"/>
              </a:rPr>
              <a:t>GOAL</a:t>
            </a:r>
            <a:endParaRPr/>
          </a:p>
        </p:txBody>
      </p:sp>
      <p:sp>
        <p:nvSpPr>
          <p:cNvPr id="131" name="Google Shape;131;p3"/>
          <p:cNvSpPr/>
          <p:nvPr/>
        </p:nvSpPr>
        <p:spPr>
          <a:xfrm>
            <a:off x="9650323" y="1189781"/>
            <a:ext cx="911648" cy="911648"/>
          </a:xfrm>
          <a:custGeom>
            <a:avLst/>
            <a:gdLst/>
            <a:ahLst/>
            <a:cxnLst/>
            <a:rect l="l" t="t" r="r" b="b"/>
            <a:pathLst>
              <a:path w="911648" h="911648" extrusionOk="0">
                <a:moveTo>
                  <a:pt x="0" y="0"/>
                </a:moveTo>
                <a:lnTo>
                  <a:pt x="911648" y="0"/>
                </a:lnTo>
                <a:lnTo>
                  <a:pt x="911648" y="911649"/>
                </a:lnTo>
                <a:lnTo>
                  <a:pt x="0" y="911649"/>
                </a:lnTo>
                <a:lnTo>
                  <a:pt x="0" y="0"/>
                </a:lnTo>
                <a:close/>
              </a:path>
            </a:pathLst>
          </a:custGeom>
          <a:blipFill rotWithShape="1">
            <a:blip r:embed="rId3">
              <a:alphaModFix/>
            </a:blip>
            <a:stretch>
              <a:fillRect/>
            </a:stretch>
          </a:blipFill>
          <a:ln>
            <a:noFill/>
          </a:ln>
        </p:spPr>
      </p:sp>
      <p:sp>
        <p:nvSpPr>
          <p:cNvPr id="132" name="Google Shape;132;p3"/>
          <p:cNvSpPr/>
          <p:nvPr/>
        </p:nvSpPr>
        <p:spPr>
          <a:xfrm>
            <a:off x="-3828029" y="1582950"/>
            <a:ext cx="8071461" cy="8071461"/>
          </a:xfrm>
          <a:custGeom>
            <a:avLst/>
            <a:gdLst/>
            <a:ahLst/>
            <a:cxnLst/>
            <a:rect l="l" t="t" r="r" b="b"/>
            <a:pathLst>
              <a:path w="8071461" h="8071461" extrusionOk="0">
                <a:moveTo>
                  <a:pt x="0" y="0"/>
                </a:moveTo>
                <a:lnTo>
                  <a:pt x="8071461" y="0"/>
                </a:lnTo>
                <a:lnTo>
                  <a:pt x="8071461" y="8071462"/>
                </a:lnTo>
                <a:lnTo>
                  <a:pt x="0" y="8071462"/>
                </a:lnTo>
                <a:lnTo>
                  <a:pt x="0" y="0"/>
                </a:lnTo>
                <a:close/>
              </a:path>
            </a:pathLst>
          </a:custGeom>
          <a:blipFill rotWithShape="1">
            <a:blip r:embed="rId4">
              <a:alphaModFix amt="69000"/>
            </a:blip>
            <a:stretch>
              <a:fillRect/>
            </a:stretch>
          </a:blipFill>
          <a:ln>
            <a:noFill/>
          </a:ln>
        </p:spPr>
      </p:sp>
      <p:sp>
        <p:nvSpPr>
          <p:cNvPr id="133" name="Google Shape;133;p3"/>
          <p:cNvSpPr/>
          <p:nvPr/>
        </p:nvSpPr>
        <p:spPr>
          <a:xfrm>
            <a:off x="5854699" y="5143500"/>
            <a:ext cx="820338" cy="751848"/>
          </a:xfrm>
          <a:custGeom>
            <a:avLst/>
            <a:gdLst/>
            <a:ahLst/>
            <a:cxnLst/>
            <a:rect l="l" t="t" r="r" b="b"/>
            <a:pathLst>
              <a:path w="1064036" h="1015670" extrusionOk="0">
                <a:moveTo>
                  <a:pt x="0" y="0"/>
                </a:moveTo>
                <a:lnTo>
                  <a:pt x="1064036" y="0"/>
                </a:lnTo>
                <a:lnTo>
                  <a:pt x="1064036" y="1015670"/>
                </a:lnTo>
                <a:lnTo>
                  <a:pt x="0" y="1015670"/>
                </a:lnTo>
                <a:lnTo>
                  <a:pt x="0" y="0"/>
                </a:lnTo>
                <a:close/>
              </a:path>
            </a:pathLst>
          </a:custGeom>
          <a:blipFill rotWithShape="1">
            <a:blip r:embed="rId5">
              <a:alphaModFix/>
            </a:blip>
            <a:stretch>
              <a:fillRect/>
            </a:stretch>
          </a:blipFill>
          <a:ln>
            <a:noFill/>
          </a:ln>
        </p:spPr>
      </p:sp>
      <p:sp>
        <p:nvSpPr>
          <p:cNvPr id="134" name="Google Shape;134;p3"/>
          <p:cNvSpPr txBox="1"/>
          <p:nvPr/>
        </p:nvSpPr>
        <p:spPr>
          <a:xfrm>
            <a:off x="17926036" y="9648568"/>
            <a:ext cx="214908" cy="5143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Montserrat"/>
                <a:ea typeface="Montserrat"/>
                <a:cs typeface="Montserrat"/>
                <a:sym typeface="Montserrat"/>
              </a:rPr>
              <a:t>3</a:t>
            </a:r>
            <a:endParaRPr/>
          </a:p>
        </p:txBody>
      </p:sp>
      <p:sp>
        <p:nvSpPr>
          <p:cNvPr id="135" name="Google Shape;135;p3"/>
          <p:cNvSpPr/>
          <p:nvPr/>
        </p:nvSpPr>
        <p:spPr>
          <a:xfrm>
            <a:off x="15487615" y="1918855"/>
            <a:ext cx="8071461" cy="8071461"/>
          </a:xfrm>
          <a:custGeom>
            <a:avLst/>
            <a:gdLst/>
            <a:ahLst/>
            <a:cxnLst/>
            <a:rect l="l" t="t" r="r" b="b"/>
            <a:pathLst>
              <a:path w="8071461" h="8071461" extrusionOk="0">
                <a:moveTo>
                  <a:pt x="0" y="0"/>
                </a:moveTo>
                <a:lnTo>
                  <a:pt x="8071461" y="0"/>
                </a:lnTo>
                <a:lnTo>
                  <a:pt x="8071461" y="8071462"/>
                </a:lnTo>
                <a:lnTo>
                  <a:pt x="0" y="8071462"/>
                </a:lnTo>
                <a:lnTo>
                  <a:pt x="0" y="0"/>
                </a:lnTo>
                <a:close/>
              </a:path>
            </a:pathLst>
          </a:custGeom>
          <a:blipFill rotWithShape="1">
            <a:blip r:embed="rId4">
              <a:alphaModFix amt="69000"/>
            </a:blip>
            <a:stretch>
              <a:fillRect/>
            </a:stretch>
          </a:blipFill>
          <a:ln>
            <a:noFill/>
          </a:ln>
        </p:spPr>
      </p:sp>
      <p:sp>
        <p:nvSpPr>
          <p:cNvPr id="136" name="Google Shape;136;p3"/>
          <p:cNvSpPr/>
          <p:nvPr/>
        </p:nvSpPr>
        <p:spPr>
          <a:xfrm>
            <a:off x="12035617" y="5317136"/>
            <a:ext cx="796515" cy="648909"/>
          </a:xfrm>
          <a:custGeom>
            <a:avLst/>
            <a:gdLst/>
            <a:ahLst/>
            <a:cxnLst/>
            <a:rect l="l" t="t" r="r" b="b"/>
            <a:pathLst>
              <a:path w="1227816" h="864072" extrusionOk="0">
                <a:moveTo>
                  <a:pt x="0" y="0"/>
                </a:moveTo>
                <a:lnTo>
                  <a:pt x="1227816" y="0"/>
                </a:lnTo>
                <a:lnTo>
                  <a:pt x="1227816" y="864072"/>
                </a:lnTo>
                <a:lnTo>
                  <a:pt x="0" y="864072"/>
                </a:lnTo>
                <a:lnTo>
                  <a:pt x="0" y="0"/>
                </a:lnTo>
                <a:close/>
              </a:path>
            </a:pathLst>
          </a:custGeom>
          <a:blipFill rotWithShape="1">
            <a:blip r:embed="rId6">
              <a:alphaModFix/>
            </a:blip>
            <a:stretch>
              <a:fillRect/>
            </a:stretch>
          </a:blipFill>
          <a:ln>
            <a:noFill/>
          </a:ln>
        </p:spPr>
      </p:sp>
      <p:sp>
        <p:nvSpPr>
          <p:cNvPr id="137" name="Google Shape;137;p3"/>
          <p:cNvSpPr txBox="1"/>
          <p:nvPr/>
        </p:nvSpPr>
        <p:spPr>
          <a:xfrm rot="-5400000">
            <a:off x="-768224" y="2599106"/>
            <a:ext cx="2486522" cy="62992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699" b="0" i="0" u="none" strike="noStrike" cap="none">
                <a:solidFill>
                  <a:srgbClr val="000000"/>
                </a:solidFill>
                <a:latin typeface="Montserrat"/>
                <a:ea typeface="Montserrat"/>
                <a:cs typeface="Montserrat"/>
                <a:sym typeface="Montserrat"/>
              </a:rPr>
              <a:t>Objective</a:t>
            </a:r>
            <a:endParaRPr/>
          </a:p>
        </p:txBody>
      </p:sp>
      <p:sp>
        <p:nvSpPr>
          <p:cNvPr id="138" name="Google Shape;138;p3"/>
          <p:cNvSpPr txBox="1"/>
          <p:nvPr/>
        </p:nvSpPr>
        <p:spPr>
          <a:xfrm>
            <a:off x="1413247" y="5095875"/>
            <a:ext cx="4715100" cy="931500"/>
          </a:xfrm>
          <a:prstGeom prst="rect">
            <a:avLst/>
          </a:prstGeom>
          <a:noFill/>
          <a:ln>
            <a:noFill/>
          </a:ln>
        </p:spPr>
        <p:txBody>
          <a:bodyPr spcFirstLastPara="1" wrap="square" lIns="0" tIns="0" rIns="0" bIns="0" anchor="t" anchorCtr="0">
            <a:spAutoFit/>
          </a:bodyPr>
          <a:lstStyle/>
          <a:p>
            <a:pPr marL="0" marR="0" lvl="0" indent="0" algn="ctr" rtl="0">
              <a:lnSpc>
                <a:spcPct val="139962"/>
              </a:lnSpc>
              <a:spcBef>
                <a:spcPts val="0"/>
              </a:spcBef>
              <a:spcAft>
                <a:spcPts val="0"/>
              </a:spcAft>
              <a:buNone/>
            </a:pPr>
            <a:r>
              <a:rPr lang="en-US" sz="2700" b="1" i="0" u="none" strike="noStrike" cap="none">
                <a:solidFill>
                  <a:srgbClr val="000000"/>
                </a:solidFill>
                <a:latin typeface="Montserrat"/>
                <a:ea typeface="Montserrat"/>
                <a:cs typeface="Montserrat"/>
                <a:sym typeface="Montserrat"/>
              </a:rPr>
              <a:t>EXPLORATORY DATA ANALYSIS</a:t>
            </a:r>
            <a:endParaRPr/>
          </a:p>
        </p:txBody>
      </p:sp>
      <p:sp>
        <p:nvSpPr>
          <p:cNvPr id="139" name="Google Shape;139;p3"/>
          <p:cNvSpPr txBox="1"/>
          <p:nvPr/>
        </p:nvSpPr>
        <p:spPr>
          <a:xfrm>
            <a:off x="7115363" y="5128060"/>
            <a:ext cx="5465997" cy="1163395"/>
          </a:xfrm>
          <a:prstGeom prst="rect">
            <a:avLst/>
          </a:prstGeom>
          <a:noFill/>
          <a:ln>
            <a:noFill/>
          </a:ln>
        </p:spPr>
        <p:txBody>
          <a:bodyPr spcFirstLastPara="1" wrap="square" lIns="0" tIns="0" rIns="0" bIns="0" anchor="t" anchorCtr="0">
            <a:spAutoFit/>
          </a:bodyPr>
          <a:lstStyle/>
          <a:p>
            <a:pPr marL="0" marR="0" lvl="0" indent="0" algn="ctr" rtl="0">
              <a:lnSpc>
                <a:spcPct val="139962"/>
              </a:lnSpc>
              <a:spcBef>
                <a:spcPts val="0"/>
              </a:spcBef>
              <a:spcAft>
                <a:spcPts val="0"/>
              </a:spcAft>
              <a:buNone/>
            </a:pPr>
            <a:r>
              <a:rPr lang="en-US" sz="2700" b="1" i="0" u="none" strike="noStrike" cap="none" dirty="0">
                <a:solidFill>
                  <a:srgbClr val="000000"/>
                </a:solidFill>
                <a:latin typeface="Montserrat"/>
                <a:ea typeface="Montserrat"/>
                <a:cs typeface="Montserrat"/>
                <a:sym typeface="Montserrat"/>
              </a:rPr>
              <a:t>MODEL SELECTION AND VALIDATION</a:t>
            </a:r>
            <a:endParaRPr dirty="0"/>
          </a:p>
        </p:txBody>
      </p:sp>
      <p:sp>
        <p:nvSpPr>
          <p:cNvPr id="140" name="Google Shape;140;p3"/>
          <p:cNvSpPr txBox="1"/>
          <p:nvPr/>
        </p:nvSpPr>
        <p:spPr>
          <a:xfrm>
            <a:off x="1686985" y="6369685"/>
            <a:ext cx="4167600" cy="2335800"/>
          </a:xfrm>
          <a:prstGeom prst="rect">
            <a:avLst/>
          </a:prstGeom>
          <a:noFill/>
          <a:ln>
            <a:noFill/>
          </a:ln>
        </p:spPr>
        <p:txBody>
          <a:bodyPr spcFirstLastPara="1" wrap="square" lIns="0" tIns="0" rIns="0" bIns="0" anchor="t" anchorCtr="0">
            <a:spAutoFit/>
          </a:bodyPr>
          <a:lstStyle/>
          <a:p>
            <a:pPr marL="539749" marR="0" lvl="1" indent="-257174" algn="l" rtl="0">
              <a:lnSpc>
                <a:spcPct val="140016"/>
              </a:lnSpc>
              <a:spcBef>
                <a:spcPts val="0"/>
              </a:spcBef>
              <a:spcAft>
                <a:spcPts val="0"/>
              </a:spcAft>
              <a:buClr>
                <a:srgbClr val="000000"/>
              </a:buClr>
              <a:buSzPts val="2299"/>
              <a:buFont typeface="Arial"/>
              <a:buChar char="•"/>
            </a:pPr>
            <a:r>
              <a:rPr lang="en-US" sz="2299" b="0" i="0" u="none" strike="noStrike" cap="none">
                <a:solidFill>
                  <a:srgbClr val="000000"/>
                </a:solidFill>
                <a:latin typeface="Montserrat"/>
                <a:ea typeface="Montserrat"/>
                <a:cs typeface="Montserrat"/>
                <a:sym typeface="Montserrat"/>
              </a:rPr>
              <a:t>Census data comparison</a:t>
            </a:r>
            <a:endParaRPr sz="1200"/>
          </a:p>
          <a:p>
            <a:pPr marL="539749" marR="0" lvl="1" indent="-257174" algn="l" rtl="0">
              <a:lnSpc>
                <a:spcPct val="140016"/>
              </a:lnSpc>
              <a:spcBef>
                <a:spcPts val="0"/>
              </a:spcBef>
              <a:spcAft>
                <a:spcPts val="0"/>
              </a:spcAft>
              <a:buClr>
                <a:srgbClr val="000000"/>
              </a:buClr>
              <a:buSzPts val="2299"/>
              <a:buFont typeface="Arial"/>
              <a:buChar char="•"/>
            </a:pPr>
            <a:r>
              <a:rPr lang="en-US" sz="2299" b="0" i="0" u="none" strike="noStrike" cap="none">
                <a:solidFill>
                  <a:srgbClr val="000000"/>
                </a:solidFill>
                <a:latin typeface="Montserrat"/>
                <a:ea typeface="Montserrat"/>
                <a:cs typeface="Montserrat"/>
                <a:sym typeface="Montserrat"/>
              </a:rPr>
              <a:t>Data preprocessing:</a:t>
            </a:r>
            <a:endParaRPr sz="1200"/>
          </a:p>
          <a:p>
            <a:pPr marL="1079499" marR="0" lvl="2" indent="-347133" algn="l" rtl="0">
              <a:lnSpc>
                <a:spcPct val="140016"/>
              </a:lnSpc>
              <a:spcBef>
                <a:spcPts val="0"/>
              </a:spcBef>
              <a:spcAft>
                <a:spcPts val="0"/>
              </a:spcAft>
              <a:buClr>
                <a:srgbClr val="000000"/>
              </a:buClr>
              <a:buSzPts val="2299"/>
              <a:buFont typeface="Arial"/>
              <a:buChar char="⚬"/>
            </a:pPr>
            <a:r>
              <a:rPr lang="en-US" sz="2299" b="0" i="0" u="none" strike="noStrike" cap="none">
                <a:solidFill>
                  <a:srgbClr val="000000"/>
                </a:solidFill>
                <a:latin typeface="Montserrat"/>
                <a:ea typeface="Montserrat"/>
                <a:cs typeface="Montserrat"/>
                <a:sym typeface="Montserrat"/>
              </a:rPr>
              <a:t>Data reduction</a:t>
            </a:r>
            <a:endParaRPr sz="1200"/>
          </a:p>
          <a:p>
            <a:pPr marL="1079499" marR="0" lvl="2" indent="-347133" algn="l" rtl="0">
              <a:lnSpc>
                <a:spcPct val="140016"/>
              </a:lnSpc>
              <a:spcBef>
                <a:spcPts val="0"/>
              </a:spcBef>
              <a:spcAft>
                <a:spcPts val="0"/>
              </a:spcAft>
              <a:buClr>
                <a:srgbClr val="000000"/>
              </a:buClr>
              <a:buSzPts val="2299"/>
              <a:buFont typeface="Arial"/>
              <a:buChar char="⚬"/>
            </a:pPr>
            <a:r>
              <a:rPr lang="en-US" sz="2299" b="0" i="0" u="none" strike="noStrike" cap="none">
                <a:solidFill>
                  <a:srgbClr val="000000"/>
                </a:solidFill>
                <a:latin typeface="Montserrat"/>
                <a:ea typeface="Montserrat"/>
                <a:cs typeface="Montserrat"/>
                <a:sym typeface="Montserrat"/>
              </a:rPr>
              <a:t>Data cleaning</a:t>
            </a:r>
            <a:endParaRPr sz="1200"/>
          </a:p>
          <a:p>
            <a:pPr marL="1079499" marR="0" lvl="2" indent="-347133" algn="l" rtl="0">
              <a:lnSpc>
                <a:spcPct val="140016"/>
              </a:lnSpc>
              <a:spcBef>
                <a:spcPts val="0"/>
              </a:spcBef>
              <a:spcAft>
                <a:spcPts val="0"/>
              </a:spcAft>
              <a:buClr>
                <a:srgbClr val="000000"/>
              </a:buClr>
              <a:buSzPts val="2299"/>
              <a:buFont typeface="Arial"/>
              <a:buChar char="⚬"/>
            </a:pPr>
            <a:r>
              <a:rPr lang="en-US" sz="2299" b="0" i="0" u="none" strike="noStrike" cap="none">
                <a:solidFill>
                  <a:srgbClr val="000000"/>
                </a:solidFill>
                <a:latin typeface="Montserrat"/>
                <a:ea typeface="Montserrat"/>
                <a:cs typeface="Montserrat"/>
                <a:sym typeface="Montserrat"/>
              </a:rPr>
              <a:t>Data transformation</a:t>
            </a:r>
            <a:endParaRPr sz="1200"/>
          </a:p>
        </p:txBody>
      </p:sp>
      <p:sp>
        <p:nvSpPr>
          <p:cNvPr id="141" name="Google Shape;141;p3"/>
          <p:cNvSpPr txBox="1"/>
          <p:nvPr/>
        </p:nvSpPr>
        <p:spPr>
          <a:xfrm>
            <a:off x="7493481" y="6399729"/>
            <a:ext cx="5524500" cy="4317600"/>
          </a:xfrm>
          <a:prstGeom prst="rect">
            <a:avLst/>
          </a:prstGeom>
          <a:noFill/>
          <a:ln>
            <a:noFill/>
          </a:ln>
        </p:spPr>
        <p:txBody>
          <a:bodyPr spcFirstLastPara="1" wrap="square" lIns="0" tIns="0" rIns="0" bIns="0" anchor="t" anchorCtr="0">
            <a:spAutoFit/>
          </a:bodyPr>
          <a:lstStyle/>
          <a:p>
            <a:pPr marL="539749" marR="0" lvl="1" indent="-257174" algn="l" rtl="0">
              <a:lnSpc>
                <a:spcPct val="140016"/>
              </a:lnSpc>
              <a:spcBef>
                <a:spcPts val="0"/>
              </a:spcBef>
              <a:spcAft>
                <a:spcPts val="0"/>
              </a:spcAft>
              <a:buClr>
                <a:srgbClr val="000000"/>
              </a:buClr>
              <a:buSzPts val="2299"/>
              <a:buFont typeface="Arial"/>
              <a:buChar char="•"/>
            </a:pPr>
            <a:r>
              <a:rPr lang="en-US" sz="2299" b="0" i="0" u="none" strike="noStrike" cap="none" dirty="0">
                <a:solidFill>
                  <a:srgbClr val="000000"/>
                </a:solidFill>
                <a:latin typeface="Montserrat"/>
                <a:ea typeface="Montserrat"/>
                <a:cs typeface="Montserrat"/>
                <a:sym typeface="Montserrat"/>
              </a:rPr>
              <a:t>Model: Hierarchical</a:t>
            </a:r>
            <a:endParaRPr sz="1200" dirty="0"/>
          </a:p>
          <a:p>
            <a:pPr marL="539749" marR="0" lvl="1" indent="-257174" algn="l" rtl="0">
              <a:lnSpc>
                <a:spcPct val="140016"/>
              </a:lnSpc>
              <a:spcBef>
                <a:spcPts val="0"/>
              </a:spcBef>
              <a:spcAft>
                <a:spcPts val="0"/>
              </a:spcAft>
              <a:buClr>
                <a:srgbClr val="000000"/>
              </a:buClr>
              <a:buSzPts val="2299"/>
              <a:buFont typeface="Arial"/>
              <a:buChar char="•"/>
            </a:pPr>
            <a:r>
              <a:rPr lang="en-US" sz="2299" b="0" i="0" u="none" strike="noStrike" cap="none" dirty="0">
                <a:solidFill>
                  <a:srgbClr val="000000"/>
                </a:solidFill>
                <a:latin typeface="Montserrat"/>
                <a:ea typeface="Montserrat"/>
                <a:cs typeface="Montserrat"/>
                <a:sym typeface="Montserrat"/>
              </a:rPr>
              <a:t># of Clusters: </a:t>
            </a:r>
            <a:r>
              <a:rPr lang="en-US" sz="2299" b="1" i="0" u="none" strike="noStrike" cap="none" dirty="0">
                <a:solidFill>
                  <a:srgbClr val="000000"/>
                </a:solidFill>
                <a:latin typeface="Montserrat"/>
                <a:ea typeface="Montserrat"/>
                <a:cs typeface="Montserrat"/>
                <a:sym typeface="Montserrat"/>
              </a:rPr>
              <a:t>8</a:t>
            </a:r>
            <a:endParaRPr sz="1200" dirty="0"/>
          </a:p>
          <a:p>
            <a:pPr marL="539749" marR="0" lvl="1" indent="-257174" algn="l" rtl="0">
              <a:lnSpc>
                <a:spcPct val="140016"/>
              </a:lnSpc>
              <a:spcBef>
                <a:spcPts val="0"/>
              </a:spcBef>
              <a:spcAft>
                <a:spcPts val="0"/>
              </a:spcAft>
              <a:buClr>
                <a:srgbClr val="000000"/>
              </a:buClr>
              <a:buSzPts val="2299"/>
              <a:buFont typeface="Arial"/>
              <a:buChar char="•"/>
            </a:pPr>
            <a:r>
              <a:rPr lang="en-US" sz="2299" b="0" i="0" u="none" strike="noStrike" cap="none" dirty="0">
                <a:solidFill>
                  <a:srgbClr val="000000"/>
                </a:solidFill>
                <a:latin typeface="Montserrat"/>
                <a:ea typeface="Montserrat"/>
                <a:cs typeface="Montserrat"/>
                <a:sym typeface="Montserrat"/>
              </a:rPr>
              <a:t>Feature Selection:</a:t>
            </a:r>
            <a:endParaRPr sz="1200" dirty="0"/>
          </a:p>
          <a:p>
            <a:pPr marL="1079499" marR="0" lvl="2" indent="-347133" algn="l" rtl="0">
              <a:lnSpc>
                <a:spcPct val="140016"/>
              </a:lnSpc>
              <a:spcBef>
                <a:spcPts val="0"/>
              </a:spcBef>
              <a:spcAft>
                <a:spcPts val="0"/>
              </a:spcAft>
              <a:buClr>
                <a:srgbClr val="000000"/>
              </a:buClr>
              <a:buSzPts val="2299"/>
              <a:buFont typeface="Arial"/>
              <a:buChar char="⚬"/>
            </a:pPr>
            <a:r>
              <a:rPr lang="en-US" sz="2299" b="0" i="0" u="none" strike="noStrike" cap="none" dirty="0">
                <a:solidFill>
                  <a:srgbClr val="000000"/>
                </a:solidFill>
                <a:latin typeface="Montserrat"/>
                <a:ea typeface="Montserrat"/>
                <a:cs typeface="Montserrat"/>
                <a:sym typeface="Montserrat"/>
              </a:rPr>
              <a:t>Top </a:t>
            </a:r>
            <a:r>
              <a:rPr lang="en-US" sz="2299" dirty="0">
                <a:latin typeface="Montserrat"/>
                <a:ea typeface="Montserrat"/>
                <a:cs typeface="Montserrat"/>
                <a:sym typeface="Montserrat"/>
              </a:rPr>
              <a:t>50</a:t>
            </a:r>
            <a:r>
              <a:rPr lang="en-US" sz="2299" b="0" i="0" u="none" strike="noStrike" cap="none" dirty="0">
                <a:solidFill>
                  <a:srgbClr val="000000"/>
                </a:solidFill>
                <a:latin typeface="Montserrat"/>
                <a:ea typeface="Montserrat"/>
                <a:cs typeface="Montserrat"/>
                <a:sym typeface="Montserrat"/>
              </a:rPr>
              <a:t> important for each cluster </a:t>
            </a:r>
            <a:endParaRPr sz="1200" dirty="0"/>
          </a:p>
          <a:p>
            <a:pPr marL="539749" marR="0" lvl="1" indent="-257174" algn="l" rtl="0">
              <a:lnSpc>
                <a:spcPct val="140016"/>
              </a:lnSpc>
              <a:spcBef>
                <a:spcPts val="0"/>
              </a:spcBef>
              <a:spcAft>
                <a:spcPts val="0"/>
              </a:spcAft>
              <a:buClr>
                <a:srgbClr val="000000"/>
              </a:buClr>
              <a:buSzPts val="2299"/>
              <a:buFont typeface="Arial"/>
              <a:buChar char="•"/>
            </a:pPr>
            <a:r>
              <a:rPr lang="en-US" sz="2299" b="0" i="0" u="none" strike="noStrike" cap="none" dirty="0">
                <a:solidFill>
                  <a:srgbClr val="000000"/>
                </a:solidFill>
                <a:latin typeface="Montserrat"/>
                <a:ea typeface="Montserrat"/>
                <a:cs typeface="Montserrat"/>
                <a:sym typeface="Montserrat"/>
              </a:rPr>
              <a:t>Data Accuracy:</a:t>
            </a:r>
            <a:endParaRPr sz="1200" dirty="0"/>
          </a:p>
          <a:p>
            <a:pPr marL="1079499" marR="0" lvl="2" indent="-347133" algn="l" rtl="0">
              <a:lnSpc>
                <a:spcPct val="140016"/>
              </a:lnSpc>
              <a:spcBef>
                <a:spcPts val="0"/>
              </a:spcBef>
              <a:spcAft>
                <a:spcPts val="0"/>
              </a:spcAft>
              <a:buClr>
                <a:srgbClr val="000000"/>
              </a:buClr>
              <a:buSzPts val="2299"/>
              <a:buFont typeface="Arial"/>
              <a:buChar char="⚬"/>
            </a:pPr>
            <a:r>
              <a:rPr lang="en-US" sz="2299" b="0" i="0" u="none" strike="noStrike" cap="none" dirty="0">
                <a:solidFill>
                  <a:srgbClr val="000000"/>
                </a:solidFill>
                <a:latin typeface="Montserrat"/>
                <a:ea typeface="Montserrat"/>
                <a:cs typeface="Montserrat"/>
                <a:sym typeface="Montserrat"/>
              </a:rPr>
              <a:t>Silhouette score of </a:t>
            </a:r>
            <a:r>
              <a:rPr lang="en-US" sz="2299" b="1" i="0" u="none" strike="noStrike" cap="none" dirty="0">
                <a:solidFill>
                  <a:srgbClr val="000000"/>
                </a:solidFill>
                <a:latin typeface="Montserrat"/>
                <a:ea typeface="Montserrat"/>
                <a:cs typeface="Montserrat"/>
                <a:sym typeface="Montserrat"/>
              </a:rPr>
              <a:t>0.5</a:t>
            </a:r>
            <a:endParaRPr sz="1200" dirty="0"/>
          </a:p>
          <a:p>
            <a:pPr marL="0" marR="0" lvl="0" indent="0" algn="l" rtl="0">
              <a:lnSpc>
                <a:spcPct val="140016"/>
              </a:lnSpc>
              <a:spcBef>
                <a:spcPts val="0"/>
              </a:spcBef>
              <a:spcAft>
                <a:spcPts val="0"/>
              </a:spcAft>
              <a:buNone/>
            </a:pPr>
            <a:endParaRPr sz="2299" b="1" i="0" u="none" strike="noStrike" cap="none" dirty="0">
              <a:solidFill>
                <a:srgbClr val="000000"/>
              </a:solidFill>
              <a:latin typeface="Montserrat"/>
              <a:ea typeface="Montserrat"/>
              <a:cs typeface="Montserrat"/>
              <a:sym typeface="Montserrat"/>
            </a:endParaRPr>
          </a:p>
          <a:p>
            <a:pPr marL="0" marR="0" lvl="0" indent="0" algn="l" rtl="0">
              <a:lnSpc>
                <a:spcPct val="140016"/>
              </a:lnSpc>
              <a:spcBef>
                <a:spcPts val="0"/>
              </a:spcBef>
              <a:spcAft>
                <a:spcPts val="0"/>
              </a:spcAft>
              <a:buNone/>
            </a:pPr>
            <a:endParaRPr sz="2299" b="1" i="0" u="none" strike="noStrike" cap="none" dirty="0">
              <a:solidFill>
                <a:srgbClr val="000000"/>
              </a:solidFill>
              <a:latin typeface="Montserrat"/>
              <a:ea typeface="Montserrat"/>
              <a:cs typeface="Montserrat"/>
              <a:sym typeface="Montserrat"/>
            </a:endParaRPr>
          </a:p>
        </p:txBody>
      </p:sp>
      <p:sp>
        <p:nvSpPr>
          <p:cNvPr id="142" name="Google Shape;142;p3"/>
          <p:cNvSpPr txBox="1"/>
          <p:nvPr/>
        </p:nvSpPr>
        <p:spPr>
          <a:xfrm>
            <a:off x="10660249" y="1928495"/>
            <a:ext cx="6856200" cy="2640600"/>
          </a:xfrm>
          <a:prstGeom prst="rect">
            <a:avLst/>
          </a:prstGeom>
          <a:noFill/>
          <a:ln>
            <a:noFill/>
          </a:ln>
        </p:spPr>
        <p:txBody>
          <a:bodyPr spcFirstLastPara="1" wrap="square" lIns="0" tIns="0" rIns="0" bIns="0" anchor="t" anchorCtr="0">
            <a:spAutoFit/>
          </a:bodyPr>
          <a:lstStyle/>
          <a:p>
            <a:pPr marL="604516" marR="0" lvl="1" indent="-289558" algn="l" rtl="0">
              <a:lnSpc>
                <a:spcPct val="140014"/>
              </a:lnSpc>
              <a:spcBef>
                <a:spcPts val="0"/>
              </a:spcBef>
              <a:spcAft>
                <a:spcPts val="0"/>
              </a:spcAft>
              <a:buClr>
                <a:srgbClr val="000000"/>
              </a:buClr>
              <a:buSzPts val="2599"/>
              <a:buFont typeface="Arial"/>
              <a:buChar char="•"/>
            </a:pPr>
            <a:r>
              <a:rPr lang="en-US" sz="2599" b="0" i="0" u="none" strike="noStrike" cap="none" dirty="0">
                <a:solidFill>
                  <a:srgbClr val="000000"/>
                </a:solidFill>
                <a:latin typeface="Montserrat"/>
                <a:ea typeface="Montserrat"/>
                <a:cs typeface="Montserrat"/>
                <a:sym typeface="Montserrat"/>
              </a:rPr>
              <a:t>Group customers by shared characteristics</a:t>
            </a:r>
            <a:endParaRPr sz="1200" dirty="0"/>
          </a:p>
          <a:p>
            <a:pPr marL="604516" marR="0" lvl="1" indent="-289558" algn="l" rtl="0">
              <a:lnSpc>
                <a:spcPct val="140014"/>
              </a:lnSpc>
              <a:spcBef>
                <a:spcPts val="0"/>
              </a:spcBef>
              <a:spcAft>
                <a:spcPts val="0"/>
              </a:spcAft>
              <a:buClr>
                <a:srgbClr val="000000"/>
              </a:buClr>
              <a:buSzPts val="2599"/>
              <a:buFont typeface="Arial"/>
              <a:buChar char="•"/>
            </a:pPr>
            <a:r>
              <a:rPr lang="en-US" sz="2599" b="0" i="0" u="none" strike="noStrike" cap="none" dirty="0">
                <a:solidFill>
                  <a:srgbClr val="000000"/>
                </a:solidFill>
                <a:latin typeface="Montserrat"/>
                <a:ea typeface="Montserrat"/>
                <a:cs typeface="Montserrat"/>
                <a:sym typeface="Montserrat"/>
              </a:rPr>
              <a:t>Identify 8 personas and “True Labels”</a:t>
            </a:r>
            <a:endParaRPr sz="1200" dirty="0"/>
          </a:p>
          <a:p>
            <a:pPr marL="604516" marR="0" lvl="1" indent="-289558" algn="l" rtl="0">
              <a:lnSpc>
                <a:spcPct val="140014"/>
              </a:lnSpc>
              <a:spcBef>
                <a:spcPts val="0"/>
              </a:spcBef>
              <a:spcAft>
                <a:spcPts val="0"/>
              </a:spcAft>
              <a:buClr>
                <a:srgbClr val="000000"/>
              </a:buClr>
              <a:buSzPts val="2599"/>
              <a:buFont typeface="Arial"/>
              <a:buChar char="•"/>
            </a:pPr>
            <a:r>
              <a:rPr lang="en-US" sz="2599" b="0" i="0" u="none" strike="noStrike" cap="none" dirty="0">
                <a:solidFill>
                  <a:srgbClr val="000000"/>
                </a:solidFill>
                <a:latin typeface="Montserrat"/>
                <a:ea typeface="Montserrat"/>
                <a:cs typeface="Montserrat"/>
                <a:sym typeface="Montserrat"/>
              </a:rPr>
              <a:t>Create a reproducible model</a:t>
            </a:r>
            <a:endParaRPr sz="1200" dirty="0"/>
          </a:p>
          <a:p>
            <a:pPr marL="0" marR="0" lvl="0" indent="0" algn="l" rtl="0">
              <a:lnSpc>
                <a:spcPct val="140014"/>
              </a:lnSpc>
              <a:spcBef>
                <a:spcPts val="0"/>
              </a:spcBef>
              <a:spcAft>
                <a:spcPts val="0"/>
              </a:spcAft>
              <a:buNone/>
            </a:pPr>
            <a:endParaRPr sz="2599" b="0" i="0" u="none" strike="noStrike" cap="none" dirty="0">
              <a:solidFill>
                <a:srgbClr val="000000"/>
              </a:solidFill>
              <a:latin typeface="Montserrat"/>
              <a:ea typeface="Montserrat"/>
              <a:cs typeface="Montserrat"/>
              <a:sym typeface="Montserrat"/>
            </a:endParaRPr>
          </a:p>
        </p:txBody>
      </p:sp>
      <p:sp>
        <p:nvSpPr>
          <p:cNvPr id="143" name="Google Shape;143;p3"/>
          <p:cNvSpPr txBox="1"/>
          <p:nvPr/>
        </p:nvSpPr>
        <p:spPr>
          <a:xfrm>
            <a:off x="2580532" y="2053805"/>
            <a:ext cx="5490900" cy="26406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599" b="0" i="0" u="none" strike="noStrike" cap="none">
                <a:solidFill>
                  <a:srgbClr val="000000"/>
                </a:solidFill>
                <a:latin typeface="Montserrat"/>
                <a:ea typeface="Montserrat"/>
                <a:cs typeface="Montserrat"/>
                <a:sym typeface="Montserrat"/>
              </a:rPr>
              <a:t>Use segmentation to optimize market spend, enhance customer satisfaction and brand loyalty, etc.</a:t>
            </a:r>
            <a:endParaRPr sz="1200"/>
          </a:p>
          <a:p>
            <a:pPr marL="0" marR="0" lvl="0" indent="0" algn="l" rtl="0">
              <a:lnSpc>
                <a:spcPct val="140014"/>
              </a:lnSpc>
              <a:spcBef>
                <a:spcPts val="0"/>
              </a:spcBef>
              <a:spcAft>
                <a:spcPts val="0"/>
              </a:spcAft>
              <a:buNone/>
            </a:pPr>
            <a:endParaRPr sz="2599" b="0" i="0" u="none" strike="noStrike" cap="none">
              <a:solidFill>
                <a:srgbClr val="000000"/>
              </a:solidFill>
              <a:latin typeface="Montserrat"/>
              <a:ea typeface="Montserrat"/>
              <a:cs typeface="Montserrat"/>
              <a:sym typeface="Montserrat"/>
            </a:endParaRPr>
          </a:p>
        </p:txBody>
      </p:sp>
      <p:sp>
        <p:nvSpPr>
          <p:cNvPr id="144" name="Google Shape;144;p3"/>
          <p:cNvSpPr txBox="1"/>
          <p:nvPr/>
        </p:nvSpPr>
        <p:spPr>
          <a:xfrm>
            <a:off x="-1095126" y="274100"/>
            <a:ext cx="14390700" cy="76950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Executive Summary: The Process</a:t>
            </a:r>
            <a:endParaRPr/>
          </a:p>
        </p:txBody>
      </p:sp>
      <p:sp>
        <p:nvSpPr>
          <p:cNvPr id="145" name="Google Shape;145;p3"/>
          <p:cNvSpPr txBox="1"/>
          <p:nvPr/>
        </p:nvSpPr>
        <p:spPr>
          <a:xfrm>
            <a:off x="13241395" y="6209839"/>
            <a:ext cx="4792095" cy="2973122"/>
          </a:xfrm>
          <a:prstGeom prst="rect">
            <a:avLst/>
          </a:prstGeom>
          <a:noFill/>
          <a:ln>
            <a:noFill/>
          </a:ln>
        </p:spPr>
        <p:txBody>
          <a:bodyPr spcFirstLastPara="1" wrap="square" lIns="0" tIns="0" rIns="0" bIns="0" anchor="t" anchorCtr="0">
            <a:spAutoFit/>
          </a:bodyPr>
          <a:lstStyle/>
          <a:p>
            <a:pPr marL="539753" marR="0" lvl="1" indent="-257175" algn="l" rtl="0">
              <a:lnSpc>
                <a:spcPct val="140000"/>
              </a:lnSpc>
              <a:spcBef>
                <a:spcPts val="0"/>
              </a:spcBef>
              <a:spcAft>
                <a:spcPts val="0"/>
              </a:spcAft>
              <a:buClr>
                <a:srgbClr val="000000"/>
              </a:buClr>
              <a:buSzPts val="2300"/>
              <a:buFont typeface="Arial"/>
              <a:buChar char="•"/>
            </a:pPr>
            <a:r>
              <a:rPr lang="en-US" sz="2300" b="0" i="0" u="none" strike="noStrike" cap="none" dirty="0">
                <a:solidFill>
                  <a:srgbClr val="000000"/>
                </a:solidFill>
                <a:latin typeface="Montserrat"/>
                <a:ea typeface="Montserrat"/>
                <a:cs typeface="Montserrat"/>
                <a:sym typeface="Montserrat"/>
              </a:rPr>
              <a:t>Easier interpretation of results</a:t>
            </a:r>
            <a:endParaRPr sz="1200" dirty="0"/>
          </a:p>
          <a:p>
            <a:pPr marL="1079505" marR="0" lvl="2" indent="-347135" algn="l" rtl="0">
              <a:lnSpc>
                <a:spcPct val="140000"/>
              </a:lnSpc>
              <a:spcBef>
                <a:spcPts val="0"/>
              </a:spcBef>
              <a:spcAft>
                <a:spcPts val="0"/>
              </a:spcAft>
              <a:buClr>
                <a:srgbClr val="000000"/>
              </a:buClr>
              <a:buSzPts val="2300"/>
              <a:buFont typeface="Arial"/>
              <a:buChar char="⚬"/>
            </a:pPr>
            <a:r>
              <a:rPr lang="en-US" sz="2300" b="0" i="0" u="none" strike="noStrike" cap="none" dirty="0">
                <a:solidFill>
                  <a:srgbClr val="000000"/>
                </a:solidFill>
                <a:latin typeface="Montserrat"/>
                <a:ea typeface="Montserrat"/>
                <a:cs typeface="Montserrat"/>
                <a:sym typeface="Montserrat"/>
              </a:rPr>
              <a:t>Visualized:</a:t>
            </a:r>
            <a:endParaRPr sz="1200" dirty="0"/>
          </a:p>
          <a:p>
            <a:pPr marL="1619258" marR="0" lvl="3" indent="-392115" algn="l" rtl="0">
              <a:lnSpc>
                <a:spcPct val="140000"/>
              </a:lnSpc>
              <a:spcBef>
                <a:spcPts val="0"/>
              </a:spcBef>
              <a:spcAft>
                <a:spcPts val="0"/>
              </a:spcAft>
              <a:buClr>
                <a:srgbClr val="000000"/>
              </a:buClr>
              <a:buSzPts val="2300"/>
              <a:buFont typeface="Arial"/>
              <a:buChar char="￭"/>
            </a:pPr>
            <a:r>
              <a:rPr lang="en-US" sz="2300" b="0" i="0" u="none" strike="noStrike" cap="none" dirty="0">
                <a:solidFill>
                  <a:srgbClr val="000000"/>
                </a:solidFill>
                <a:latin typeface="Montserrat"/>
                <a:ea typeface="Montserrat"/>
                <a:cs typeface="Montserrat"/>
                <a:sym typeface="Montserrat"/>
              </a:rPr>
              <a:t>Clusters</a:t>
            </a:r>
            <a:endParaRPr sz="1200" dirty="0"/>
          </a:p>
          <a:p>
            <a:pPr marL="1619258" marR="0" lvl="3" indent="-392115" algn="l" rtl="0">
              <a:lnSpc>
                <a:spcPct val="140000"/>
              </a:lnSpc>
              <a:spcBef>
                <a:spcPts val="0"/>
              </a:spcBef>
              <a:spcAft>
                <a:spcPts val="0"/>
              </a:spcAft>
              <a:buClr>
                <a:srgbClr val="000000"/>
              </a:buClr>
              <a:buSzPts val="2300"/>
              <a:buFont typeface="Arial"/>
              <a:buChar char="￭"/>
            </a:pPr>
            <a:r>
              <a:rPr lang="en-US" sz="2300" b="0" i="0" u="none" strike="noStrike" cap="none" dirty="0">
                <a:solidFill>
                  <a:srgbClr val="000000"/>
                </a:solidFill>
                <a:latin typeface="Montserrat"/>
                <a:ea typeface="Montserrat"/>
                <a:cs typeface="Montserrat"/>
                <a:sym typeface="Montserrat"/>
              </a:rPr>
              <a:t>Feature Selection</a:t>
            </a:r>
            <a:endParaRPr sz="1200" dirty="0"/>
          </a:p>
          <a:p>
            <a:pPr marL="1619258" marR="0" lvl="3" indent="-392115" algn="l" rtl="0">
              <a:lnSpc>
                <a:spcPct val="140000"/>
              </a:lnSpc>
              <a:spcBef>
                <a:spcPts val="0"/>
              </a:spcBef>
              <a:spcAft>
                <a:spcPts val="0"/>
              </a:spcAft>
              <a:buClr>
                <a:srgbClr val="000000"/>
              </a:buClr>
              <a:buSzPts val="2300"/>
              <a:buFont typeface="Arial"/>
              <a:buChar char="￭"/>
            </a:pPr>
            <a:r>
              <a:rPr lang="en-US" sz="2300" b="0" i="0" u="none" strike="noStrike" cap="none" dirty="0">
                <a:solidFill>
                  <a:srgbClr val="000000"/>
                </a:solidFill>
                <a:latin typeface="Montserrat"/>
                <a:ea typeface="Montserrat"/>
                <a:cs typeface="Montserrat"/>
                <a:sym typeface="Montserrat"/>
              </a:rPr>
              <a:t>Feature Distributions</a:t>
            </a:r>
            <a:endParaRPr sz="1200" dirty="0"/>
          </a:p>
        </p:txBody>
      </p:sp>
      <p:sp>
        <p:nvSpPr>
          <p:cNvPr id="146" name="Google Shape;146;p3"/>
          <p:cNvSpPr txBox="1"/>
          <p:nvPr/>
        </p:nvSpPr>
        <p:spPr>
          <a:xfrm>
            <a:off x="13618505" y="5253536"/>
            <a:ext cx="3273000" cy="415500"/>
          </a:xfrm>
          <a:prstGeom prst="rect">
            <a:avLst/>
          </a:prstGeom>
          <a:noFill/>
          <a:ln>
            <a:noFill/>
          </a:ln>
        </p:spPr>
        <p:txBody>
          <a:bodyPr spcFirstLastPara="1" wrap="square" lIns="0" tIns="0" rIns="0" bIns="0" anchor="t" anchorCtr="0">
            <a:spAutoFit/>
          </a:bodyPr>
          <a:lstStyle/>
          <a:p>
            <a:pPr marL="0" marR="0" lvl="0" indent="0" algn="ctr" rtl="0">
              <a:lnSpc>
                <a:spcPct val="139962"/>
              </a:lnSpc>
              <a:spcBef>
                <a:spcPts val="0"/>
              </a:spcBef>
              <a:spcAft>
                <a:spcPts val="0"/>
              </a:spcAft>
              <a:buNone/>
            </a:pPr>
            <a:r>
              <a:rPr lang="en-US" sz="2700" b="1" i="0" u="none" strike="noStrike" cap="none" dirty="0">
                <a:solidFill>
                  <a:srgbClr val="000000"/>
                </a:solidFill>
                <a:latin typeface="Montserrat"/>
                <a:ea typeface="Montserrat"/>
                <a:cs typeface="Montserrat"/>
                <a:sym typeface="Montserrat"/>
              </a:rPr>
              <a:t>DASHBOARD</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5" name="Google Shape;545;p31"/>
          <p:cNvSpPr/>
          <p:nvPr/>
        </p:nvSpPr>
        <p:spPr>
          <a:xfrm>
            <a:off x="-3762118" y="51435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547" name="Google Shape;547;p31"/>
          <p:cNvSpPr/>
          <p:nvPr/>
        </p:nvSpPr>
        <p:spPr>
          <a:xfrm>
            <a:off x="1225148" y="2528833"/>
            <a:ext cx="4124227" cy="2793977"/>
          </a:xfrm>
          <a:custGeom>
            <a:avLst/>
            <a:gdLst/>
            <a:ahLst/>
            <a:cxnLst/>
            <a:rect l="l" t="t" r="r" b="b"/>
            <a:pathLst>
              <a:path w="4124227" h="2793977" extrusionOk="0">
                <a:moveTo>
                  <a:pt x="0" y="0"/>
                </a:moveTo>
                <a:lnTo>
                  <a:pt x="4124228" y="0"/>
                </a:lnTo>
                <a:lnTo>
                  <a:pt x="4124228" y="2793977"/>
                </a:lnTo>
                <a:lnTo>
                  <a:pt x="0" y="2793977"/>
                </a:lnTo>
                <a:lnTo>
                  <a:pt x="0" y="0"/>
                </a:lnTo>
                <a:close/>
              </a:path>
            </a:pathLst>
          </a:custGeom>
          <a:blipFill rotWithShape="1">
            <a:blip r:embed="rId4">
              <a:alphaModFix/>
            </a:blip>
            <a:stretch>
              <a:fillRect l="-17960" t="-49330" r="-16706" b="-65363"/>
            </a:stretch>
          </a:blipFill>
          <a:ln>
            <a:noFill/>
          </a:ln>
        </p:spPr>
      </p:sp>
      <p:sp>
        <p:nvSpPr>
          <p:cNvPr id="548" name="Google Shape;548;p31"/>
          <p:cNvSpPr/>
          <p:nvPr/>
        </p:nvSpPr>
        <p:spPr>
          <a:xfrm>
            <a:off x="8253404" y="2337027"/>
            <a:ext cx="2950654" cy="3058116"/>
          </a:xfrm>
          <a:custGeom>
            <a:avLst/>
            <a:gdLst/>
            <a:ahLst/>
            <a:cxnLst/>
            <a:rect l="l" t="t" r="r" b="b"/>
            <a:pathLst>
              <a:path w="2950654" h="3058116" extrusionOk="0">
                <a:moveTo>
                  <a:pt x="0" y="0"/>
                </a:moveTo>
                <a:lnTo>
                  <a:pt x="2950653" y="0"/>
                </a:lnTo>
                <a:lnTo>
                  <a:pt x="2950653" y="3058116"/>
                </a:lnTo>
                <a:lnTo>
                  <a:pt x="0" y="3058116"/>
                </a:lnTo>
                <a:lnTo>
                  <a:pt x="0" y="0"/>
                </a:lnTo>
                <a:close/>
              </a:path>
            </a:pathLst>
          </a:custGeom>
          <a:blipFill rotWithShape="1">
            <a:blip r:embed="rId5">
              <a:alphaModFix/>
            </a:blip>
            <a:stretch>
              <a:fillRect l="-49661" t="-14534" r="-49102" b="-77241"/>
            </a:stretch>
          </a:blipFill>
          <a:ln>
            <a:noFill/>
          </a:ln>
        </p:spPr>
      </p:sp>
      <p:sp>
        <p:nvSpPr>
          <p:cNvPr id="549" name="Google Shape;549;p31"/>
          <p:cNvSpPr/>
          <p:nvPr/>
        </p:nvSpPr>
        <p:spPr>
          <a:xfrm>
            <a:off x="14109182" y="2635265"/>
            <a:ext cx="2680531" cy="2759878"/>
          </a:xfrm>
          <a:custGeom>
            <a:avLst/>
            <a:gdLst/>
            <a:ahLst/>
            <a:cxnLst/>
            <a:rect l="l" t="t" r="r" b="b"/>
            <a:pathLst>
              <a:path w="2680531" h="2759878" extrusionOk="0">
                <a:moveTo>
                  <a:pt x="0" y="0"/>
                </a:moveTo>
                <a:lnTo>
                  <a:pt x="2680532" y="0"/>
                </a:lnTo>
                <a:lnTo>
                  <a:pt x="2680532" y="2759878"/>
                </a:lnTo>
                <a:lnTo>
                  <a:pt x="0" y="2759878"/>
                </a:lnTo>
                <a:lnTo>
                  <a:pt x="0" y="0"/>
                </a:lnTo>
                <a:close/>
              </a:path>
            </a:pathLst>
          </a:custGeom>
          <a:blipFill rotWithShape="1">
            <a:blip r:embed="rId6">
              <a:alphaModFix/>
            </a:blip>
            <a:stretch>
              <a:fillRect/>
            </a:stretch>
          </a:blipFill>
          <a:ln>
            <a:noFill/>
          </a:ln>
        </p:spPr>
      </p:sp>
      <p:sp>
        <p:nvSpPr>
          <p:cNvPr id="550" name="Google Shape;550;p31"/>
          <p:cNvSpPr txBox="1"/>
          <p:nvPr/>
        </p:nvSpPr>
        <p:spPr>
          <a:xfrm>
            <a:off x="-1568925" y="317288"/>
            <a:ext cx="11431846" cy="77787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Potential Challenges</a:t>
            </a:r>
            <a:endParaRPr/>
          </a:p>
        </p:txBody>
      </p:sp>
      <p:sp>
        <p:nvSpPr>
          <p:cNvPr id="551" name="Google Shape;551;p31"/>
          <p:cNvSpPr txBox="1"/>
          <p:nvPr/>
        </p:nvSpPr>
        <p:spPr>
          <a:xfrm>
            <a:off x="4597538" y="7822523"/>
            <a:ext cx="10262386" cy="662941"/>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899" b="1" i="0" u="none" strike="noStrike" cap="none">
                <a:solidFill>
                  <a:srgbClr val="000000"/>
                </a:solidFill>
                <a:latin typeface="Montserrat"/>
                <a:ea typeface="Montserrat"/>
                <a:cs typeface="Montserrat"/>
                <a:sym typeface="Montserrat"/>
              </a:rPr>
              <a:t>Customer-centric, Pro-active Approach</a:t>
            </a:r>
            <a:endParaRPr/>
          </a:p>
        </p:txBody>
      </p:sp>
      <p:sp>
        <p:nvSpPr>
          <p:cNvPr id="552" name="Google Shape;552;p31"/>
          <p:cNvSpPr txBox="1"/>
          <p:nvPr/>
        </p:nvSpPr>
        <p:spPr>
          <a:xfrm>
            <a:off x="17512147" y="9648575"/>
            <a:ext cx="8787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Montserrat"/>
                <a:ea typeface="Montserrat"/>
                <a:cs typeface="Montserrat"/>
                <a:sym typeface="Montserrat"/>
              </a:rPr>
              <a:t>3</a:t>
            </a:r>
            <a:r>
              <a:rPr lang="en-US" sz="3000">
                <a:latin typeface="Montserrat"/>
                <a:ea typeface="Montserrat"/>
                <a:cs typeface="Montserrat"/>
                <a:sym typeface="Montserrat"/>
              </a:rPr>
              <a:t>3</a:t>
            </a:r>
            <a:endParaRPr/>
          </a:p>
        </p:txBody>
      </p:sp>
      <p:sp>
        <p:nvSpPr>
          <p:cNvPr id="553" name="Google Shape;553;p31"/>
          <p:cNvSpPr txBox="1"/>
          <p:nvPr/>
        </p:nvSpPr>
        <p:spPr>
          <a:xfrm>
            <a:off x="618025" y="5504241"/>
            <a:ext cx="5494437" cy="56388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US" sz="3299" b="0" i="0" u="none" strike="noStrike" cap="none">
                <a:solidFill>
                  <a:srgbClr val="000000"/>
                </a:solidFill>
                <a:latin typeface="Montserrat"/>
                <a:ea typeface="Montserrat"/>
                <a:cs typeface="Montserrat"/>
                <a:sym typeface="Montserrat"/>
              </a:rPr>
              <a:t>IMPLEMENTATION COSTS</a:t>
            </a:r>
            <a:endParaRPr/>
          </a:p>
        </p:txBody>
      </p:sp>
      <p:sp>
        <p:nvSpPr>
          <p:cNvPr id="554" name="Google Shape;554;p31"/>
          <p:cNvSpPr txBox="1"/>
          <p:nvPr/>
        </p:nvSpPr>
        <p:spPr>
          <a:xfrm>
            <a:off x="7710867" y="5504241"/>
            <a:ext cx="4304109" cy="56388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US" sz="3299" b="0" i="0" u="none" strike="noStrike" cap="none">
                <a:solidFill>
                  <a:srgbClr val="000000"/>
                </a:solidFill>
                <a:latin typeface="Montserrat"/>
                <a:ea typeface="Montserrat"/>
                <a:cs typeface="Montserrat"/>
                <a:sym typeface="Montserrat"/>
              </a:rPr>
              <a:t>MARKET RESPONSE</a:t>
            </a:r>
            <a:endParaRPr/>
          </a:p>
        </p:txBody>
      </p:sp>
      <p:sp>
        <p:nvSpPr>
          <p:cNvPr id="555" name="Google Shape;555;p31"/>
          <p:cNvSpPr txBox="1"/>
          <p:nvPr/>
        </p:nvSpPr>
        <p:spPr>
          <a:xfrm>
            <a:off x="13906325" y="5504241"/>
            <a:ext cx="3153966" cy="56388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US" sz="3299" b="0" i="0" u="none" strike="noStrike" cap="none">
                <a:solidFill>
                  <a:srgbClr val="000000"/>
                </a:solidFill>
                <a:latin typeface="Montserrat"/>
                <a:ea typeface="Montserrat"/>
                <a:cs typeface="Montserrat"/>
                <a:sym typeface="Montserrat"/>
              </a:rPr>
              <a:t>COMPETITORS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5B611"/>
        </a:solidFill>
        <a:effectLst/>
      </p:bgPr>
    </p:bg>
    <p:spTree>
      <p:nvGrpSpPr>
        <p:cNvPr id="1" name="Shape 593"/>
        <p:cNvGrpSpPr/>
        <p:nvPr/>
      </p:nvGrpSpPr>
      <p:grpSpPr>
        <a:xfrm>
          <a:off x="0" y="0"/>
          <a:ext cx="0" cy="0"/>
          <a:chOff x="0" y="0"/>
          <a:chExt cx="0" cy="0"/>
        </a:xfrm>
      </p:grpSpPr>
      <p:sp>
        <p:nvSpPr>
          <p:cNvPr id="594" name="Google Shape;594;p34"/>
          <p:cNvSpPr/>
          <p:nvPr/>
        </p:nvSpPr>
        <p:spPr>
          <a:xfrm>
            <a:off x="7281914"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595" name="Google Shape;595;p34"/>
          <p:cNvSpPr/>
          <p:nvPr/>
        </p:nvSpPr>
        <p:spPr>
          <a:xfrm>
            <a:off x="-2400701" y="-1736445"/>
            <a:ext cx="13438279" cy="14460632"/>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158490" y="-3142196"/>
            <a:ext cx="7156830" cy="7156830"/>
          </a:xfrm>
          <a:custGeom>
            <a:avLst/>
            <a:gdLst/>
            <a:ahLst/>
            <a:cxnLst/>
            <a:rect l="l" t="t" r="r" b="b"/>
            <a:pathLst>
              <a:path w="7156830" h="7156830" extrusionOk="0">
                <a:moveTo>
                  <a:pt x="0" y="0"/>
                </a:moveTo>
                <a:lnTo>
                  <a:pt x="7156829" y="0"/>
                </a:lnTo>
                <a:lnTo>
                  <a:pt x="7156829" y="7156829"/>
                </a:lnTo>
                <a:lnTo>
                  <a:pt x="0" y="7156829"/>
                </a:lnTo>
                <a:lnTo>
                  <a:pt x="0" y="0"/>
                </a:lnTo>
                <a:close/>
              </a:path>
            </a:pathLst>
          </a:custGeom>
          <a:blipFill rotWithShape="1">
            <a:blip r:embed="rId4">
              <a:alphaModFix amt="69000"/>
            </a:blip>
            <a:stretch>
              <a:fillRect/>
            </a:stretch>
          </a:blipFill>
          <a:ln>
            <a:noFill/>
          </a:ln>
        </p:spPr>
      </p:sp>
      <p:sp>
        <p:nvSpPr>
          <p:cNvPr id="597" name="Google Shape;597;p34"/>
          <p:cNvSpPr txBox="1"/>
          <p:nvPr/>
        </p:nvSpPr>
        <p:spPr>
          <a:xfrm>
            <a:off x="866044" y="4520094"/>
            <a:ext cx="9067366" cy="1446838"/>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0837" b="1" i="0" u="none" strike="noStrike" cap="none">
                <a:solidFill>
                  <a:srgbClr val="000000"/>
                </a:solidFill>
                <a:latin typeface="Montserrat Black"/>
                <a:ea typeface="Montserrat Black"/>
                <a:cs typeface="Montserrat Black"/>
                <a:sym typeface="Montserrat Black"/>
              </a:rPr>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ec99f21109_2_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8999"/>
            </a:blip>
            <a:stretch>
              <a:fillRect l="-35799" r="-35809"/>
            </a:stretch>
          </a:blipFill>
          <a:ln>
            <a:noFill/>
          </a:ln>
        </p:spPr>
      </p:sp>
      <p:sp>
        <p:nvSpPr>
          <p:cNvPr id="152" name="Google Shape;152;g1ec99f21109_2_0" descr="Orange Blur Circle Illustration"/>
          <p:cNvSpPr/>
          <p:nvPr/>
        </p:nvSpPr>
        <p:spPr>
          <a:xfrm>
            <a:off x="-3256526" y="-3284499"/>
            <a:ext cx="7156830" cy="7156830"/>
          </a:xfrm>
          <a:custGeom>
            <a:avLst/>
            <a:gdLst/>
            <a:ahLst/>
            <a:cxnLst/>
            <a:rect l="l" t="t" r="r" b="b"/>
            <a:pathLst>
              <a:path w="7156830" h="7156830" extrusionOk="0">
                <a:moveTo>
                  <a:pt x="0" y="0"/>
                </a:moveTo>
                <a:lnTo>
                  <a:pt x="7156830" y="0"/>
                </a:lnTo>
                <a:lnTo>
                  <a:pt x="7156830" y="7156830"/>
                </a:lnTo>
                <a:lnTo>
                  <a:pt x="0" y="7156830"/>
                </a:lnTo>
                <a:lnTo>
                  <a:pt x="0" y="0"/>
                </a:lnTo>
                <a:close/>
              </a:path>
            </a:pathLst>
          </a:custGeom>
          <a:blipFill rotWithShape="1">
            <a:blip r:embed="rId4">
              <a:alphaModFix amt="69000"/>
            </a:blip>
            <a:stretch>
              <a:fillRect/>
            </a:stretch>
          </a:blipFill>
          <a:ln>
            <a:noFill/>
          </a:ln>
        </p:spPr>
      </p:sp>
      <p:sp>
        <p:nvSpPr>
          <p:cNvPr id="153" name="Google Shape;153;g1ec99f21109_2_0" descr="Orange Blur Circle Illustration"/>
          <p:cNvSpPr/>
          <p:nvPr/>
        </p:nvSpPr>
        <p:spPr>
          <a:xfrm>
            <a:off x="14027118" y="-5131412"/>
            <a:ext cx="9581636" cy="9581636"/>
          </a:xfrm>
          <a:custGeom>
            <a:avLst/>
            <a:gdLst/>
            <a:ahLst/>
            <a:cxnLst/>
            <a:rect l="l" t="t" r="r" b="b"/>
            <a:pathLst>
              <a:path w="9581636" h="9581636" extrusionOk="0">
                <a:moveTo>
                  <a:pt x="0" y="0"/>
                </a:moveTo>
                <a:lnTo>
                  <a:pt x="9581636" y="0"/>
                </a:lnTo>
                <a:lnTo>
                  <a:pt x="9581636" y="9581637"/>
                </a:lnTo>
                <a:lnTo>
                  <a:pt x="0" y="9581637"/>
                </a:lnTo>
                <a:lnTo>
                  <a:pt x="0" y="0"/>
                </a:lnTo>
                <a:close/>
              </a:path>
            </a:pathLst>
          </a:custGeom>
          <a:blipFill rotWithShape="1">
            <a:blip r:embed="rId4">
              <a:alphaModFix amt="69000"/>
            </a:blip>
            <a:stretch>
              <a:fillRect/>
            </a:stretch>
          </a:blipFill>
          <a:ln>
            <a:noFill/>
          </a:ln>
        </p:spPr>
      </p:sp>
      <p:sp>
        <p:nvSpPr>
          <p:cNvPr id="155" name="Google Shape;155;g1ec99f21109_2_0"/>
          <p:cNvSpPr txBox="1"/>
          <p:nvPr/>
        </p:nvSpPr>
        <p:spPr>
          <a:xfrm>
            <a:off x="1412808" y="4427187"/>
            <a:ext cx="12614400" cy="1663200"/>
          </a:xfrm>
          <a:prstGeom prst="rect">
            <a:avLst/>
          </a:prstGeom>
          <a:noFill/>
          <a:ln>
            <a:noFill/>
          </a:ln>
        </p:spPr>
        <p:txBody>
          <a:bodyPr spcFirstLastPara="1" wrap="square" lIns="0" tIns="0" rIns="0" bIns="0" anchor="t" anchorCtr="0">
            <a:spAutoFit/>
          </a:bodyPr>
          <a:lstStyle/>
          <a:p>
            <a:pPr marL="0" marR="0" lvl="0" indent="0" algn="l" rtl="0">
              <a:lnSpc>
                <a:spcPct val="109995"/>
              </a:lnSpc>
              <a:spcBef>
                <a:spcPts val="0"/>
              </a:spcBef>
              <a:spcAft>
                <a:spcPts val="0"/>
              </a:spcAft>
              <a:buNone/>
            </a:pPr>
            <a:r>
              <a:rPr lang="en-US" sz="10805" b="1" i="0" u="none" strike="noStrike" cap="none">
                <a:solidFill>
                  <a:srgbClr val="351D07"/>
                </a:solidFill>
                <a:latin typeface="Montserrat"/>
                <a:ea typeface="Montserrat"/>
                <a:cs typeface="Montserrat"/>
                <a:sym typeface="Montserrat"/>
              </a:rPr>
              <a:t>DASHBOARD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ec99f21109_2_10"/>
          <p:cNvSpPr/>
          <p:nvPr/>
        </p:nvSpPr>
        <p:spPr>
          <a:xfrm>
            <a:off x="12468482" y="51435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162" name="Google Shape;162;g1ec99f21109_2_10"/>
          <p:cNvSpPr/>
          <p:nvPr/>
        </p:nvSpPr>
        <p:spPr>
          <a:xfrm>
            <a:off x="2620546" y="2618863"/>
            <a:ext cx="13557120" cy="6270168"/>
          </a:xfrm>
          <a:custGeom>
            <a:avLst/>
            <a:gdLst/>
            <a:ahLst/>
            <a:cxnLst/>
            <a:rect l="l" t="t" r="r" b="b"/>
            <a:pathLst>
              <a:path w="13557120" h="6270168" extrusionOk="0">
                <a:moveTo>
                  <a:pt x="0" y="0"/>
                </a:moveTo>
                <a:lnTo>
                  <a:pt x="13557121" y="0"/>
                </a:lnTo>
                <a:lnTo>
                  <a:pt x="13557121" y="6270169"/>
                </a:lnTo>
                <a:lnTo>
                  <a:pt x="0" y="6270169"/>
                </a:lnTo>
                <a:lnTo>
                  <a:pt x="0" y="0"/>
                </a:lnTo>
                <a:close/>
              </a:path>
            </a:pathLst>
          </a:custGeom>
          <a:blipFill rotWithShape="1">
            <a:blip r:embed="rId4">
              <a:alphaModFix/>
            </a:blip>
            <a:stretch>
              <a:fillRect/>
            </a:stretch>
          </a:blipFill>
          <a:ln>
            <a:noFill/>
          </a:ln>
        </p:spPr>
      </p:sp>
      <p:sp>
        <p:nvSpPr>
          <p:cNvPr id="163" name="Google Shape;163;g1ec99f21109_2_10"/>
          <p:cNvSpPr txBox="1"/>
          <p:nvPr/>
        </p:nvSpPr>
        <p:spPr>
          <a:xfrm>
            <a:off x="17852515" y="9648568"/>
            <a:ext cx="3621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a:latin typeface="Montserrat"/>
                <a:ea typeface="Montserrat"/>
                <a:cs typeface="Montserrat"/>
                <a:sym typeface="Montserrat"/>
              </a:rPr>
              <a:t>5</a:t>
            </a:r>
            <a:endParaRPr/>
          </a:p>
        </p:txBody>
      </p:sp>
      <p:sp>
        <p:nvSpPr>
          <p:cNvPr id="164" name="Google Shape;164;g1ec99f21109_2_10"/>
          <p:cNvSpPr txBox="1"/>
          <p:nvPr/>
        </p:nvSpPr>
        <p:spPr>
          <a:xfrm>
            <a:off x="-3539799" y="434962"/>
            <a:ext cx="14914800" cy="76950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Flask App Solution</a:t>
            </a:r>
            <a:endParaRPr/>
          </a:p>
        </p:txBody>
      </p:sp>
      <p:sp>
        <p:nvSpPr>
          <p:cNvPr id="165" name="Google Shape;165;g1ec99f21109_2_10"/>
          <p:cNvSpPr txBox="1"/>
          <p:nvPr/>
        </p:nvSpPr>
        <p:spPr>
          <a:xfrm>
            <a:off x="7849939" y="1404391"/>
            <a:ext cx="2588100" cy="5385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499" b="1" i="0" u="none" strike="noStrike" cap="none">
                <a:solidFill>
                  <a:srgbClr val="000000"/>
                </a:solidFill>
                <a:latin typeface="Montserrat"/>
                <a:ea typeface="Montserrat"/>
                <a:cs typeface="Montserrat"/>
                <a:sym typeface="Montserrat"/>
              </a:rPr>
              <a:t>Homepage</a:t>
            </a:r>
            <a:endParaRPr/>
          </a:p>
        </p:txBody>
      </p:sp>
      <p:sp>
        <p:nvSpPr>
          <p:cNvPr id="2" name="Rectangle 1">
            <a:extLst>
              <a:ext uri="{FF2B5EF4-FFF2-40B4-BE49-F238E27FC236}">
                <a16:creationId xmlns:a16="http://schemas.microsoft.com/office/drawing/2014/main" id="{8DB0276C-20B4-164C-8658-CE0D251B9706}"/>
              </a:ext>
            </a:extLst>
          </p:cNvPr>
          <p:cNvSpPr/>
          <p:nvPr/>
        </p:nvSpPr>
        <p:spPr>
          <a:xfrm>
            <a:off x="2779572" y="2797767"/>
            <a:ext cx="1693037" cy="422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4BD02FF-12A9-C745-A742-81BCC5F7B602}"/>
              </a:ext>
            </a:extLst>
          </p:cNvPr>
          <p:cNvSpPr/>
          <p:nvPr/>
        </p:nvSpPr>
        <p:spPr>
          <a:xfrm>
            <a:off x="5167423" y="3542114"/>
            <a:ext cx="11010243" cy="373969"/>
          </a:xfrm>
          <a:prstGeom prst="rect">
            <a:avLst/>
          </a:prstGeom>
          <a:solidFill>
            <a:srgbClr val="EBE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ec99f21109_2_49"/>
          <p:cNvSpPr/>
          <p:nvPr/>
        </p:nvSpPr>
        <p:spPr>
          <a:xfrm>
            <a:off x="12468482" y="5143500"/>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172" name="Google Shape;172;g1ec99f21109_2_49"/>
          <p:cNvSpPr txBox="1"/>
          <p:nvPr/>
        </p:nvSpPr>
        <p:spPr>
          <a:xfrm>
            <a:off x="17852515" y="9648568"/>
            <a:ext cx="3621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a:latin typeface="Montserrat"/>
                <a:ea typeface="Montserrat"/>
                <a:cs typeface="Montserrat"/>
                <a:sym typeface="Montserrat"/>
              </a:rPr>
              <a:t>6</a:t>
            </a:r>
            <a:endParaRPr/>
          </a:p>
        </p:txBody>
      </p:sp>
      <p:sp>
        <p:nvSpPr>
          <p:cNvPr id="173" name="Google Shape;173;g1ec99f21109_2_49"/>
          <p:cNvSpPr txBox="1"/>
          <p:nvPr/>
        </p:nvSpPr>
        <p:spPr>
          <a:xfrm>
            <a:off x="-3539799" y="434962"/>
            <a:ext cx="14914800" cy="76950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Flask App Solution</a:t>
            </a:r>
            <a:endParaRPr/>
          </a:p>
        </p:txBody>
      </p:sp>
      <p:pic>
        <p:nvPicPr>
          <p:cNvPr id="174" name="Google Shape;174;g1ec99f21109_2_49"/>
          <p:cNvPicPr preferRelativeResize="0"/>
          <p:nvPr/>
        </p:nvPicPr>
        <p:blipFill>
          <a:blip r:embed="rId4">
            <a:alphaModFix/>
          </a:blip>
          <a:stretch>
            <a:fillRect/>
          </a:stretch>
        </p:blipFill>
        <p:spPr>
          <a:xfrm>
            <a:off x="246950" y="1493525"/>
            <a:ext cx="8840125" cy="5891975"/>
          </a:xfrm>
          <a:prstGeom prst="rect">
            <a:avLst/>
          </a:prstGeom>
          <a:noFill/>
          <a:ln>
            <a:noFill/>
          </a:ln>
        </p:spPr>
      </p:pic>
      <p:pic>
        <p:nvPicPr>
          <p:cNvPr id="175" name="Google Shape;175;g1ec99f21109_2_49"/>
          <p:cNvPicPr preferRelativeResize="0"/>
          <p:nvPr/>
        </p:nvPicPr>
        <p:blipFill>
          <a:blip r:embed="rId5">
            <a:alphaModFix/>
          </a:blip>
          <a:stretch>
            <a:fillRect/>
          </a:stretch>
        </p:blipFill>
        <p:spPr>
          <a:xfrm>
            <a:off x="9262146" y="3243392"/>
            <a:ext cx="8840126" cy="6109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ec99f21109_2_20"/>
          <p:cNvSpPr/>
          <p:nvPr/>
        </p:nvSpPr>
        <p:spPr>
          <a:xfrm>
            <a:off x="-4239893" y="4360775"/>
            <a:ext cx="9581636" cy="9581636"/>
          </a:xfrm>
          <a:custGeom>
            <a:avLst/>
            <a:gdLst/>
            <a:ahLst/>
            <a:cxnLst/>
            <a:rect l="l" t="t" r="r" b="b"/>
            <a:pathLst>
              <a:path w="9581636" h="9581636" extrusionOk="0">
                <a:moveTo>
                  <a:pt x="0" y="0"/>
                </a:moveTo>
                <a:lnTo>
                  <a:pt x="9581636" y="0"/>
                </a:lnTo>
                <a:lnTo>
                  <a:pt x="9581636" y="9581636"/>
                </a:lnTo>
                <a:lnTo>
                  <a:pt x="0" y="9581636"/>
                </a:lnTo>
                <a:lnTo>
                  <a:pt x="0" y="0"/>
                </a:lnTo>
                <a:close/>
              </a:path>
            </a:pathLst>
          </a:custGeom>
          <a:blipFill rotWithShape="1">
            <a:blip r:embed="rId3">
              <a:alphaModFix amt="69000"/>
            </a:blip>
            <a:stretch>
              <a:fillRect/>
            </a:stretch>
          </a:blipFill>
          <a:ln>
            <a:noFill/>
          </a:ln>
        </p:spPr>
      </p:sp>
      <p:sp>
        <p:nvSpPr>
          <p:cNvPr id="182" name="Google Shape;182;g1ec99f21109_2_20"/>
          <p:cNvSpPr/>
          <p:nvPr/>
        </p:nvSpPr>
        <p:spPr>
          <a:xfrm>
            <a:off x="774350" y="2239417"/>
            <a:ext cx="8708336" cy="3560824"/>
          </a:xfrm>
          <a:custGeom>
            <a:avLst/>
            <a:gdLst/>
            <a:ahLst/>
            <a:cxnLst/>
            <a:rect l="l" t="t" r="r" b="b"/>
            <a:pathLst>
              <a:path w="8708336" h="3560824" extrusionOk="0">
                <a:moveTo>
                  <a:pt x="0" y="0"/>
                </a:moveTo>
                <a:lnTo>
                  <a:pt x="8708337" y="0"/>
                </a:lnTo>
                <a:lnTo>
                  <a:pt x="8708337" y="3560824"/>
                </a:lnTo>
                <a:lnTo>
                  <a:pt x="0" y="3560824"/>
                </a:lnTo>
                <a:lnTo>
                  <a:pt x="0" y="0"/>
                </a:lnTo>
                <a:close/>
              </a:path>
            </a:pathLst>
          </a:custGeom>
          <a:blipFill rotWithShape="1">
            <a:blip r:embed="rId4">
              <a:alphaModFix/>
            </a:blip>
            <a:stretch>
              <a:fillRect/>
            </a:stretch>
          </a:blipFill>
          <a:ln>
            <a:noFill/>
          </a:ln>
        </p:spPr>
      </p:sp>
      <p:sp>
        <p:nvSpPr>
          <p:cNvPr id="183" name="Google Shape;183;g1ec99f21109_2_20"/>
          <p:cNvSpPr/>
          <p:nvPr/>
        </p:nvSpPr>
        <p:spPr>
          <a:xfrm>
            <a:off x="7779279" y="6204165"/>
            <a:ext cx="8802420" cy="3730153"/>
          </a:xfrm>
          <a:custGeom>
            <a:avLst/>
            <a:gdLst/>
            <a:ahLst/>
            <a:cxnLst/>
            <a:rect l="l" t="t" r="r" b="b"/>
            <a:pathLst>
              <a:path w="8802420" h="3730153" extrusionOk="0">
                <a:moveTo>
                  <a:pt x="0" y="0"/>
                </a:moveTo>
                <a:lnTo>
                  <a:pt x="8802419" y="0"/>
                </a:lnTo>
                <a:lnTo>
                  <a:pt x="8802419" y="3730153"/>
                </a:lnTo>
                <a:lnTo>
                  <a:pt x="0" y="3730153"/>
                </a:lnTo>
                <a:lnTo>
                  <a:pt x="0" y="0"/>
                </a:lnTo>
                <a:close/>
              </a:path>
            </a:pathLst>
          </a:custGeom>
          <a:blipFill rotWithShape="1">
            <a:blip r:embed="rId5">
              <a:alphaModFix/>
            </a:blip>
            <a:stretch>
              <a:fillRect/>
            </a:stretch>
          </a:blipFill>
          <a:ln>
            <a:noFill/>
          </a:ln>
        </p:spPr>
      </p:sp>
      <p:sp>
        <p:nvSpPr>
          <p:cNvPr id="184" name="Google Shape;184;g1ec99f21109_2_20"/>
          <p:cNvSpPr txBox="1"/>
          <p:nvPr/>
        </p:nvSpPr>
        <p:spPr>
          <a:xfrm>
            <a:off x="17843176" y="9648568"/>
            <a:ext cx="3807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a:latin typeface="Montserrat"/>
                <a:ea typeface="Montserrat"/>
                <a:cs typeface="Montserrat"/>
                <a:sym typeface="Montserrat"/>
              </a:rPr>
              <a:t>7</a:t>
            </a:r>
            <a:endParaRPr/>
          </a:p>
        </p:txBody>
      </p:sp>
      <p:sp>
        <p:nvSpPr>
          <p:cNvPr id="185" name="Google Shape;185;g1ec99f21109_2_20"/>
          <p:cNvSpPr txBox="1"/>
          <p:nvPr/>
        </p:nvSpPr>
        <p:spPr>
          <a:xfrm>
            <a:off x="-3584183" y="434962"/>
            <a:ext cx="14914800" cy="76950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Flask App Solution</a:t>
            </a:r>
            <a:endParaRPr/>
          </a:p>
        </p:txBody>
      </p:sp>
      <p:sp>
        <p:nvSpPr>
          <p:cNvPr id="8" name="Rectangle 7">
            <a:extLst>
              <a:ext uri="{FF2B5EF4-FFF2-40B4-BE49-F238E27FC236}">
                <a16:creationId xmlns:a16="http://schemas.microsoft.com/office/drawing/2014/main" id="{773EF338-28C0-D54C-9296-8B07879A058C}"/>
              </a:ext>
            </a:extLst>
          </p:cNvPr>
          <p:cNvSpPr/>
          <p:nvPr/>
        </p:nvSpPr>
        <p:spPr>
          <a:xfrm>
            <a:off x="774350" y="2322576"/>
            <a:ext cx="1153841" cy="221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8CBC26E-B533-B54E-9F1B-FD02A4BC7077}"/>
              </a:ext>
            </a:extLst>
          </p:cNvPr>
          <p:cNvSpPr/>
          <p:nvPr/>
        </p:nvSpPr>
        <p:spPr>
          <a:xfrm>
            <a:off x="7779279" y="6307177"/>
            <a:ext cx="1153841" cy="221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1ec99f21109_2_31"/>
          <p:cNvSpPr/>
          <p:nvPr/>
        </p:nvSpPr>
        <p:spPr>
          <a:xfrm>
            <a:off x="8451853" y="3984796"/>
            <a:ext cx="9581636" cy="9581636"/>
          </a:xfrm>
          <a:custGeom>
            <a:avLst/>
            <a:gdLst/>
            <a:ahLst/>
            <a:cxnLst/>
            <a:rect l="l" t="t" r="r" b="b"/>
            <a:pathLst>
              <a:path w="9581636" h="9581636" extrusionOk="0">
                <a:moveTo>
                  <a:pt x="0" y="0"/>
                </a:moveTo>
                <a:lnTo>
                  <a:pt x="9581637" y="0"/>
                </a:lnTo>
                <a:lnTo>
                  <a:pt x="9581637" y="9581637"/>
                </a:lnTo>
                <a:lnTo>
                  <a:pt x="0" y="9581637"/>
                </a:lnTo>
                <a:lnTo>
                  <a:pt x="0" y="0"/>
                </a:lnTo>
                <a:close/>
              </a:path>
            </a:pathLst>
          </a:custGeom>
          <a:blipFill rotWithShape="1">
            <a:blip r:embed="rId3">
              <a:alphaModFix amt="69000"/>
            </a:blip>
            <a:stretch>
              <a:fillRect/>
            </a:stretch>
          </a:blipFill>
          <a:ln>
            <a:noFill/>
          </a:ln>
        </p:spPr>
      </p:sp>
      <p:sp>
        <p:nvSpPr>
          <p:cNvPr id="192" name="Google Shape;192;g1ec99f21109_2_31"/>
          <p:cNvSpPr/>
          <p:nvPr/>
        </p:nvSpPr>
        <p:spPr>
          <a:xfrm>
            <a:off x="3735483" y="1991767"/>
            <a:ext cx="10817034" cy="7713952"/>
          </a:xfrm>
          <a:custGeom>
            <a:avLst/>
            <a:gdLst/>
            <a:ahLst/>
            <a:cxnLst/>
            <a:rect l="l" t="t" r="r" b="b"/>
            <a:pathLst>
              <a:path w="10817034" h="7713952" extrusionOk="0">
                <a:moveTo>
                  <a:pt x="0" y="0"/>
                </a:moveTo>
                <a:lnTo>
                  <a:pt x="10817034" y="0"/>
                </a:lnTo>
                <a:lnTo>
                  <a:pt x="10817034" y="7713951"/>
                </a:lnTo>
                <a:lnTo>
                  <a:pt x="0" y="7713951"/>
                </a:lnTo>
                <a:lnTo>
                  <a:pt x="0" y="0"/>
                </a:lnTo>
                <a:close/>
              </a:path>
            </a:pathLst>
          </a:custGeom>
          <a:blipFill rotWithShape="1">
            <a:blip r:embed="rId4">
              <a:alphaModFix/>
            </a:blip>
            <a:stretch>
              <a:fillRect l="-259" b="-6399"/>
            </a:stretch>
          </a:blipFill>
          <a:ln>
            <a:noFill/>
          </a:ln>
        </p:spPr>
      </p:sp>
      <p:sp>
        <p:nvSpPr>
          <p:cNvPr id="193" name="Google Shape;193;g1ec99f21109_2_31"/>
          <p:cNvSpPr txBox="1"/>
          <p:nvPr/>
        </p:nvSpPr>
        <p:spPr>
          <a:xfrm>
            <a:off x="17848682" y="9648568"/>
            <a:ext cx="3696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a:latin typeface="Montserrat"/>
                <a:ea typeface="Montserrat"/>
                <a:cs typeface="Montserrat"/>
                <a:sym typeface="Montserrat"/>
              </a:rPr>
              <a:t>8</a:t>
            </a:r>
            <a:endParaRPr/>
          </a:p>
        </p:txBody>
      </p:sp>
      <p:sp>
        <p:nvSpPr>
          <p:cNvPr id="194" name="Google Shape;194;g1ec99f21109_2_31"/>
          <p:cNvSpPr txBox="1"/>
          <p:nvPr/>
        </p:nvSpPr>
        <p:spPr>
          <a:xfrm>
            <a:off x="-3531569" y="434962"/>
            <a:ext cx="14914800" cy="76950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Flask App Solution</a:t>
            </a:r>
            <a:endParaRPr/>
          </a:p>
        </p:txBody>
      </p:sp>
      <p:sp>
        <p:nvSpPr>
          <p:cNvPr id="7" name="Rectangle 6">
            <a:extLst>
              <a:ext uri="{FF2B5EF4-FFF2-40B4-BE49-F238E27FC236}">
                <a16:creationId xmlns:a16="http://schemas.microsoft.com/office/drawing/2014/main" id="{7E75F650-26D4-044E-9F64-82CA7C807B2F}"/>
              </a:ext>
            </a:extLst>
          </p:cNvPr>
          <p:cNvSpPr/>
          <p:nvPr/>
        </p:nvSpPr>
        <p:spPr>
          <a:xfrm>
            <a:off x="3602074" y="2084371"/>
            <a:ext cx="1607701" cy="274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E666B48-1893-144E-89F6-09E3178AE369}"/>
              </a:ext>
            </a:extLst>
          </p:cNvPr>
          <p:cNvSpPr/>
          <p:nvPr/>
        </p:nvSpPr>
        <p:spPr>
          <a:xfrm>
            <a:off x="5720316" y="2614313"/>
            <a:ext cx="8832201" cy="320274"/>
          </a:xfrm>
          <a:prstGeom prst="rect">
            <a:avLst/>
          </a:prstGeom>
          <a:solidFill>
            <a:srgbClr val="EBE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tx1"/>
              </a:solidFill>
              <a:latin typeface="Apple Symbols" panose="02000000000000000000" pitchFamily="2" charset="-79"/>
              <a:ea typeface="Apple Symbols" panose="02000000000000000000" pitchFamily="2" charset="-79"/>
              <a:cs typeface="Apple Symbols" panose="02000000000000000000" pitchFamily="2" charset="-79"/>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ec99f21109_2_40"/>
          <p:cNvSpPr/>
          <p:nvPr/>
        </p:nvSpPr>
        <p:spPr>
          <a:xfrm>
            <a:off x="8451853" y="3984796"/>
            <a:ext cx="9581636" cy="9581636"/>
          </a:xfrm>
          <a:custGeom>
            <a:avLst/>
            <a:gdLst/>
            <a:ahLst/>
            <a:cxnLst/>
            <a:rect l="l" t="t" r="r" b="b"/>
            <a:pathLst>
              <a:path w="9581636" h="9581636" extrusionOk="0">
                <a:moveTo>
                  <a:pt x="0" y="0"/>
                </a:moveTo>
                <a:lnTo>
                  <a:pt x="9581637" y="0"/>
                </a:lnTo>
                <a:lnTo>
                  <a:pt x="9581637" y="9581637"/>
                </a:lnTo>
                <a:lnTo>
                  <a:pt x="0" y="9581637"/>
                </a:lnTo>
                <a:lnTo>
                  <a:pt x="0" y="0"/>
                </a:lnTo>
                <a:close/>
              </a:path>
            </a:pathLst>
          </a:custGeom>
          <a:blipFill rotWithShape="1">
            <a:blip r:embed="rId3">
              <a:alphaModFix amt="69000"/>
            </a:blip>
            <a:stretch>
              <a:fillRect/>
            </a:stretch>
          </a:blipFill>
          <a:ln>
            <a:noFill/>
          </a:ln>
        </p:spPr>
      </p:sp>
      <p:sp>
        <p:nvSpPr>
          <p:cNvPr id="201" name="Google Shape;201;g1ec99f21109_2_40"/>
          <p:cNvSpPr/>
          <p:nvPr/>
        </p:nvSpPr>
        <p:spPr>
          <a:xfrm>
            <a:off x="1503675" y="2102522"/>
            <a:ext cx="15280650" cy="6673092"/>
          </a:xfrm>
          <a:custGeom>
            <a:avLst/>
            <a:gdLst/>
            <a:ahLst/>
            <a:cxnLst/>
            <a:rect l="l" t="t" r="r" b="b"/>
            <a:pathLst>
              <a:path w="15280650" h="6673092" extrusionOk="0">
                <a:moveTo>
                  <a:pt x="0" y="0"/>
                </a:moveTo>
                <a:lnTo>
                  <a:pt x="15280650" y="0"/>
                </a:lnTo>
                <a:lnTo>
                  <a:pt x="15280650" y="6673092"/>
                </a:lnTo>
                <a:lnTo>
                  <a:pt x="0" y="6673092"/>
                </a:lnTo>
                <a:lnTo>
                  <a:pt x="0" y="0"/>
                </a:lnTo>
                <a:close/>
              </a:path>
            </a:pathLst>
          </a:custGeom>
          <a:blipFill rotWithShape="1">
            <a:blip r:embed="rId4">
              <a:alphaModFix/>
            </a:blip>
            <a:stretch>
              <a:fillRect/>
            </a:stretch>
          </a:blipFill>
          <a:ln>
            <a:noFill/>
          </a:ln>
        </p:spPr>
      </p:sp>
      <p:sp>
        <p:nvSpPr>
          <p:cNvPr id="202" name="Google Shape;202;g1ec99f21109_2_40"/>
          <p:cNvSpPr txBox="1"/>
          <p:nvPr/>
        </p:nvSpPr>
        <p:spPr>
          <a:xfrm>
            <a:off x="17799160" y="9648568"/>
            <a:ext cx="468600" cy="461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a:latin typeface="Montserrat"/>
                <a:ea typeface="Montserrat"/>
                <a:cs typeface="Montserrat"/>
                <a:sym typeface="Montserrat"/>
              </a:rPr>
              <a:t>9</a:t>
            </a:r>
            <a:endParaRPr/>
          </a:p>
        </p:txBody>
      </p:sp>
      <p:sp>
        <p:nvSpPr>
          <p:cNvPr id="203" name="Google Shape;203;g1ec99f21109_2_40"/>
          <p:cNvSpPr txBox="1"/>
          <p:nvPr/>
        </p:nvSpPr>
        <p:spPr>
          <a:xfrm>
            <a:off x="-3551137" y="434962"/>
            <a:ext cx="14914800" cy="76950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5000" b="1" i="0" u="none" strike="noStrike" cap="none">
                <a:solidFill>
                  <a:srgbClr val="000000"/>
                </a:solidFill>
                <a:latin typeface="Montserrat Black"/>
                <a:ea typeface="Montserrat Black"/>
                <a:cs typeface="Montserrat Black"/>
                <a:sym typeface="Montserrat Black"/>
              </a:rPr>
              <a:t>Flask App Solution</a:t>
            </a:r>
            <a:endParaRPr/>
          </a:p>
        </p:txBody>
      </p:sp>
      <p:sp>
        <p:nvSpPr>
          <p:cNvPr id="7" name="Rectangle 6">
            <a:extLst>
              <a:ext uri="{FF2B5EF4-FFF2-40B4-BE49-F238E27FC236}">
                <a16:creationId xmlns:a16="http://schemas.microsoft.com/office/drawing/2014/main" id="{923E9764-F722-3C4F-96D7-21D047AFEEEA}"/>
              </a:ext>
            </a:extLst>
          </p:cNvPr>
          <p:cNvSpPr/>
          <p:nvPr/>
        </p:nvSpPr>
        <p:spPr>
          <a:xfrm>
            <a:off x="1776673" y="2243199"/>
            <a:ext cx="1775419" cy="482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997</Words>
  <Application>Microsoft Macintosh PowerPoint</Application>
  <PresentationFormat>Custom</PresentationFormat>
  <Paragraphs>207</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Apple Symbols</vt:lpstr>
      <vt:lpstr>Montserrat</vt:lpstr>
      <vt:lpstr>Calibri</vt:lpstr>
      <vt:lpstr>Montserrat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cp:revision>
  <dcterms:created xsi:type="dcterms:W3CDTF">2006-08-16T00:00:00Z</dcterms:created>
  <dcterms:modified xsi:type="dcterms:W3CDTF">2023-12-10T21:54:15Z</dcterms:modified>
</cp:coreProperties>
</file>